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5" r:id="rId3"/>
    <p:sldId id="266" r:id="rId4"/>
    <p:sldId id="279" r:id="rId5"/>
    <p:sldId id="331" r:id="rId6"/>
    <p:sldId id="294" r:id="rId7"/>
    <p:sldId id="282" r:id="rId8"/>
    <p:sldId id="323" r:id="rId9"/>
    <p:sldId id="321" r:id="rId10"/>
    <p:sldId id="278" r:id="rId11"/>
    <p:sldId id="269" r:id="rId12"/>
    <p:sldId id="283" r:id="rId13"/>
    <p:sldId id="275" r:id="rId14"/>
    <p:sldId id="267" r:id="rId15"/>
    <p:sldId id="271" r:id="rId16"/>
    <p:sldId id="273" r:id="rId17"/>
    <p:sldId id="319" r:id="rId18"/>
    <p:sldId id="329" r:id="rId19"/>
    <p:sldId id="292" r:id="rId20"/>
    <p:sldId id="285" r:id="rId21"/>
    <p:sldId id="297" r:id="rId22"/>
    <p:sldId id="325" r:id="rId23"/>
    <p:sldId id="303" r:id="rId24"/>
    <p:sldId id="322" r:id="rId25"/>
    <p:sldId id="293" r:id="rId26"/>
    <p:sldId id="344" r:id="rId27"/>
    <p:sldId id="286" r:id="rId28"/>
    <p:sldId id="298" r:id="rId29"/>
    <p:sldId id="330" r:id="rId30"/>
    <p:sldId id="290" r:id="rId31"/>
    <p:sldId id="299" r:id="rId32"/>
    <p:sldId id="280" r:id="rId33"/>
    <p:sldId id="342" r:id="rId34"/>
    <p:sldId id="302" r:id="rId35"/>
    <p:sldId id="314" r:id="rId36"/>
    <p:sldId id="316" r:id="rId37"/>
    <p:sldId id="318" r:id="rId38"/>
    <p:sldId id="345" r:id="rId39"/>
    <p:sldId id="343" r:id="rId40"/>
    <p:sldId id="306" r:id="rId41"/>
    <p:sldId id="307" r:id="rId42"/>
    <p:sldId id="277" r:id="rId43"/>
    <p:sldId id="300" r:id="rId44"/>
    <p:sldId id="301" r:id="rId4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2373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Adeola" userId="f4b2fb6a9b0d9909" providerId="LiveId" clId="{2B53036E-5347-464C-82F0-7D47871BF1DF}"/>
    <pc:docChg chg="modSld">
      <pc:chgData name="Joseph Adeola" userId="f4b2fb6a9b0d9909" providerId="LiveId" clId="{2B53036E-5347-464C-82F0-7D47871BF1DF}" dt="2024-03-02T15:14:19.855" v="0" actId="1076"/>
      <pc:docMkLst>
        <pc:docMk/>
      </pc:docMkLst>
      <pc:sldChg chg="modSp mod">
        <pc:chgData name="Joseph Adeola" userId="f4b2fb6a9b0d9909" providerId="LiveId" clId="{2B53036E-5347-464C-82F0-7D47871BF1DF}" dt="2024-03-02T15:14:19.855" v="0" actId="1076"/>
        <pc:sldMkLst>
          <pc:docMk/>
          <pc:sldMk cId="4255449029" sldId="343"/>
        </pc:sldMkLst>
        <pc:spChg chg="mod">
          <ac:chgData name="Joseph Adeola" userId="f4b2fb6a9b0d9909" providerId="LiveId" clId="{2B53036E-5347-464C-82F0-7D47871BF1DF}" dt="2024-03-02T15:14:19.855" v="0" actId="1076"/>
          <ac:spMkLst>
            <pc:docMk/>
            <pc:sldMk cId="4255449029" sldId="343"/>
            <ac:spMk id="8" creationId="{47B4DA67-2096-F912-226A-0175041C2BF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99812" y="3159632"/>
            <a:ext cx="199237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7529" y="2070480"/>
            <a:ext cx="10700385" cy="342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78411" y="6395422"/>
            <a:ext cx="170179" cy="239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2542" y="3563164"/>
            <a:ext cx="10525543" cy="5052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90">
                <a:solidFill>
                  <a:srgbClr val="22373A"/>
                </a:solidFill>
                <a:ea typeface="+mn-lt"/>
                <a:cs typeface="+mn-lt"/>
              </a:rPr>
              <a:t>Project - Simulation Phase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2656" y="2046901"/>
            <a:ext cx="8656319" cy="156389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algn="ctr"/>
            <a:r>
              <a:rPr lang="en-US" sz="3600" b="1" spc="65">
                <a:solidFill>
                  <a:srgbClr val="22373A"/>
                </a:solidFill>
              </a:rPr>
              <a:t>Controlling a Swarm of Robots in a Simulator Stage using Reynolds Rules</a:t>
            </a:r>
            <a:endParaRPr lang="en-US" sz="3600" b="1"/>
          </a:p>
          <a:p>
            <a:pPr marL="12700">
              <a:spcBef>
                <a:spcPts val="95"/>
              </a:spcBef>
            </a:pPr>
            <a:endParaRPr lang="en-US" spc="65">
              <a:solidFill>
                <a:srgbClr val="22373A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5052" y="432816"/>
            <a:ext cx="3977640" cy="119938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45998" y="3222498"/>
            <a:ext cx="10519410" cy="0"/>
          </a:xfrm>
          <a:custGeom>
            <a:avLst/>
            <a:gdLst/>
            <a:ahLst/>
            <a:cxnLst/>
            <a:rect l="l" t="t" r="r" b="b"/>
            <a:pathLst>
              <a:path w="10519410">
                <a:moveTo>
                  <a:pt x="0" y="0"/>
                </a:moveTo>
                <a:lnTo>
                  <a:pt x="10519410" y="0"/>
                </a:lnTo>
              </a:path>
            </a:pathLst>
          </a:custGeom>
          <a:ln w="190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2542" y="4106389"/>
            <a:ext cx="8663807" cy="146450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20320">
              <a:spcBef>
                <a:spcPts val="100"/>
              </a:spcBef>
            </a:pPr>
            <a:r>
              <a:rPr lang="en-US" sz="2400">
                <a:solidFill>
                  <a:srgbClr val="22373A"/>
                </a:solidFill>
                <a:ea typeface="+mn-lt"/>
                <a:cs typeface="+mn-lt"/>
              </a:rPr>
              <a:t>Multi-Robot Systems </a:t>
            </a:r>
            <a:endParaRPr lang="en-US" sz="2400">
              <a:ea typeface="Calibri"/>
              <a:cs typeface="Calibri"/>
            </a:endParaRPr>
          </a:p>
          <a:p>
            <a:pPr marL="12700" marR="243840">
              <a:spcBef>
                <a:spcPts val="1120"/>
              </a:spcBef>
            </a:pPr>
            <a:endParaRPr lang="en-US" sz="1600" spc="-4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2700" marR="243840">
              <a:spcBef>
                <a:spcPts val="1120"/>
              </a:spcBef>
            </a:pPr>
            <a:endParaRPr sz="160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000" spc="-40">
              <a:solidFill>
                <a:srgbClr val="22373A"/>
              </a:solidFill>
              <a:latin typeface="Trebuchet MS"/>
              <a:cs typeface="Trebuchet MS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222C298-998E-AA71-50A1-2539D8EDF96A}"/>
              </a:ext>
            </a:extLst>
          </p:cNvPr>
          <p:cNvSpPr txBox="1"/>
          <p:nvPr/>
        </p:nvSpPr>
        <p:spPr>
          <a:xfrm>
            <a:off x="742541" y="4943389"/>
            <a:ext cx="3566902" cy="124393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r>
              <a:rPr lang="en-US" sz="2000" spc="90">
                <a:solidFill>
                  <a:srgbClr val="22373A"/>
                </a:solidFill>
                <a:ea typeface="+mn-lt"/>
                <a:cs typeface="+mn-lt"/>
              </a:rPr>
              <a:t>Joseph Adeola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 spc="90">
                <a:solidFill>
                  <a:srgbClr val="22373A"/>
                </a:solidFill>
                <a:ea typeface="+mn-lt"/>
                <a:cs typeface="+mn-lt"/>
              </a:rPr>
              <a:t>Khawaja Ghulam Alamdar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 spc="90">
                <a:solidFill>
                  <a:srgbClr val="22373A"/>
                </a:solidFill>
                <a:ea typeface="+mn-lt"/>
                <a:cs typeface="+mn-lt"/>
              </a:rPr>
              <a:t>Moses Ebere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 spc="90">
                <a:solidFill>
                  <a:srgbClr val="22373A"/>
                </a:solidFill>
                <a:ea typeface="+mn-lt"/>
                <a:cs typeface="+mn-lt"/>
              </a:rPr>
              <a:t>Nada Elsayed Abbas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918381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3795" y="2909971"/>
            <a:ext cx="5531661" cy="75084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4800" spc="55"/>
              <a:t>Obstacle Avoidance</a:t>
            </a:r>
            <a:endParaRPr lang="en-US" sz="4800" err="1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endParaRPr/>
          </a:p>
        </p:txBody>
      </p:sp>
      <p:pic>
        <p:nvPicPr>
          <p:cNvPr id="7" name="Picture 6" descr="A dirt road through a forest&#10;&#10;Description automatically generated">
            <a:extLst>
              <a:ext uri="{FF2B5EF4-FFF2-40B4-BE49-F238E27FC236}">
                <a16:creationId xmlns:a16="http://schemas.microsoft.com/office/drawing/2014/main" id="{2BA1608B-B09E-BD51-3E82-1FB2DA6F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7" y="-3958"/>
            <a:ext cx="4633355" cy="69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9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130457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Obstacle Avoidance: Steer-To-Avoid</a:t>
            </a:r>
            <a:endParaRPr lang="en-US"/>
          </a:p>
        </p:txBody>
      </p:sp>
      <p:pic>
        <p:nvPicPr>
          <p:cNvPr id="4" name="Picture 3" descr="A diagram of a circle with a square and a square with a red cross&#10;&#10;Description automatically generated">
            <a:extLst>
              <a:ext uri="{FF2B5EF4-FFF2-40B4-BE49-F238E27FC236}">
                <a16:creationId xmlns:a16="http://schemas.microsoft.com/office/drawing/2014/main" id="{2D85ADF1-3B2F-D2C3-DFD5-D4D5074D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23" y="877793"/>
            <a:ext cx="5671119" cy="5509405"/>
          </a:xfrm>
          <a:prstGeom prst="rect">
            <a:avLst/>
          </a:prstGeom>
        </p:spPr>
      </p:pic>
      <p:pic>
        <p:nvPicPr>
          <p:cNvPr id="8" name="Picture 7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AD31BBD9-4398-0D3B-5A4A-D5432B7B3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" r="-219" b="241"/>
          <a:stretch/>
        </p:blipFill>
        <p:spPr>
          <a:xfrm>
            <a:off x="45332" y="1394376"/>
            <a:ext cx="6321877" cy="40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1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Obstacle Avoidance: Steer-To-Avoid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12</a:t>
            </a:fld>
            <a:endParaRPr/>
          </a:p>
        </p:txBody>
      </p:sp>
      <p:pic>
        <p:nvPicPr>
          <p:cNvPr id="6" name="Picture 5" descr="A drawing of a square with arrows and a green circle&#10;&#10;Description automatically generated">
            <a:extLst>
              <a:ext uri="{FF2B5EF4-FFF2-40B4-BE49-F238E27FC236}">
                <a16:creationId xmlns:a16="http://schemas.microsoft.com/office/drawing/2014/main" id="{54AC1FFD-CD5A-1660-F8CF-30310CB3D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94" y="1717689"/>
            <a:ext cx="7126393" cy="4940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358BBD-BE72-BBBF-D4D8-AA39D5069495}"/>
              </a:ext>
            </a:extLst>
          </p:cNvPr>
          <p:cNvSpPr txBox="1"/>
          <p:nvPr/>
        </p:nvSpPr>
        <p:spPr>
          <a:xfrm>
            <a:off x="53438" y="815439"/>
            <a:ext cx="5197432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en-US" sz="2200" b="1">
                <a:solidFill>
                  <a:srgbClr val="22373A"/>
                </a:solidFill>
                <a:latin typeface="Trebuchet MS"/>
              </a:rPr>
              <a:t>Check path validity</a:t>
            </a:r>
            <a:endParaRPr lang="en-US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en-US" sz="2200" b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Corner cases</a:t>
            </a:r>
          </a:p>
          <a:p>
            <a:pPr marL="342900" indent="-342900">
              <a:buFont typeface="Calibri"/>
              <a:buChar char="-"/>
            </a:pPr>
            <a:endParaRPr lang="en-US" sz="2200" b="1">
              <a:solidFill>
                <a:srgbClr val="22373A"/>
              </a:solidFill>
              <a:latin typeface="Trebuchet MS"/>
              <a:ea typeface="Calibri"/>
              <a:cs typeface="Calibri"/>
            </a:endParaRPr>
          </a:p>
          <a:p>
            <a:endParaRPr lang="en-US" sz="2200" b="1">
              <a:solidFill>
                <a:srgbClr val="22373A"/>
              </a:solidFill>
              <a:latin typeface="Trebuchet M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03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Obstacle Avoidance: Comparison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678411" y="6395422"/>
            <a:ext cx="170179" cy="4321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dirty="0"/>
              <a:t>13</a:t>
            </a:fld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147A68D2-8E55-0D30-1A05-93E75C7A5C29}"/>
              </a:ext>
            </a:extLst>
          </p:cNvPr>
          <p:cNvSpPr txBox="1"/>
          <p:nvPr/>
        </p:nvSpPr>
        <p:spPr>
          <a:xfrm>
            <a:off x="832617" y="959532"/>
            <a:ext cx="11397300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Steer to avoid even works in corner cases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E706BD36-868F-9486-3009-E1DE0983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85" y="1851562"/>
            <a:ext cx="4569340" cy="458981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70065D-571A-4D4C-2F0D-5D314937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90" y="1851561"/>
            <a:ext cx="5491979" cy="45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2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Obstacle Avoidance: Potential Field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14</a:t>
            </a:fld>
            <a:endParaRPr/>
          </a:p>
        </p:txBody>
      </p:sp>
      <p:pic>
        <p:nvPicPr>
          <p:cNvPr id="6" name="Picture 5" descr="A graph of a pyramid&#10;&#10;Description automatically generated">
            <a:extLst>
              <a:ext uri="{FF2B5EF4-FFF2-40B4-BE49-F238E27FC236}">
                <a16:creationId xmlns:a16="http://schemas.microsoft.com/office/drawing/2014/main" id="{F83A5999-52FE-1A3E-0AAF-7A2DFB33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76" y="2972766"/>
            <a:ext cx="3894189" cy="3728976"/>
          </a:xfrm>
          <a:prstGeom prst="rect">
            <a:avLst/>
          </a:prstGeom>
        </p:spPr>
      </p:pic>
      <p:pic>
        <p:nvPicPr>
          <p:cNvPr id="8" name="Picture 7" descr="A purple and yellow square with white text&#10;&#10;Description automatically generated">
            <a:extLst>
              <a:ext uri="{FF2B5EF4-FFF2-40B4-BE49-F238E27FC236}">
                <a16:creationId xmlns:a16="http://schemas.microsoft.com/office/drawing/2014/main" id="{EE6342D6-DA26-F9C1-1505-D8800D0BB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7" t="5868" r="4215" b="6808"/>
          <a:stretch/>
        </p:blipFill>
        <p:spPr>
          <a:xfrm>
            <a:off x="1395713" y="2972764"/>
            <a:ext cx="3739046" cy="3660727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147A68D2-8E55-0D30-1A05-93E75C7A5C29}"/>
              </a:ext>
            </a:extLst>
          </p:cNvPr>
          <p:cNvSpPr txBox="1"/>
          <p:nvPr/>
        </p:nvSpPr>
        <p:spPr>
          <a:xfrm>
            <a:off x="842263" y="1055987"/>
            <a:ext cx="10673884" cy="1581267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cs typeface="Trebuchet MS"/>
              </a:rPr>
              <a:t>Potential Field around the obstacle created using brushfire/wavefront  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cs typeface="Trebuchet MS"/>
              </a:rPr>
              <a:t>Value of the potential function encodes the distance from the obstacles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cs typeface="Trebuchet MS"/>
              </a:rPr>
              <a:t>Goal: To go 'downhill' i.e., away from the obstacle</a:t>
            </a:r>
          </a:p>
        </p:txBody>
      </p:sp>
    </p:spTree>
    <p:extLst>
      <p:ext uri="{BB962C8B-B14F-4D97-AF65-F5344CB8AC3E}">
        <p14:creationId xmlns:p14="http://schemas.microsoft.com/office/powerpoint/2010/main" val="116857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Obstacle Avoidance: Potential Field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15</a:t>
            </a:fld>
            <a:endParaRPr/>
          </a:p>
        </p:txBody>
      </p:sp>
      <p:pic>
        <p:nvPicPr>
          <p:cNvPr id="6" name="Picture 5" descr="A graph of a pyramid&#10;&#10;Description automatically generated">
            <a:extLst>
              <a:ext uri="{FF2B5EF4-FFF2-40B4-BE49-F238E27FC236}">
                <a16:creationId xmlns:a16="http://schemas.microsoft.com/office/drawing/2014/main" id="{F83A5999-52FE-1A3E-0AAF-7A2DFB33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46" y="2847374"/>
            <a:ext cx="3894189" cy="3728976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147A68D2-8E55-0D30-1A05-93E75C7A5C29}"/>
              </a:ext>
            </a:extLst>
          </p:cNvPr>
          <p:cNvSpPr txBox="1"/>
          <p:nvPr/>
        </p:nvSpPr>
        <p:spPr>
          <a:xfrm>
            <a:off x="842263" y="1055987"/>
            <a:ext cx="11397300" cy="1581267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Gradient of the potential function gives this downhill direction 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This 'Force Field' is scaled with proximity to obstacle and normalized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The field only affects the area near the obstacles</a:t>
            </a:r>
          </a:p>
        </p:txBody>
      </p:sp>
      <p:pic>
        <p:nvPicPr>
          <p:cNvPr id="9" name="Picture 8" descr="A purple and yellow square with red arrows&#10;&#10;Description automatically generated">
            <a:extLst>
              <a:ext uri="{FF2B5EF4-FFF2-40B4-BE49-F238E27FC236}">
                <a16:creationId xmlns:a16="http://schemas.microsoft.com/office/drawing/2014/main" id="{9CE59237-153A-C05D-EAD7-C85636A75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35" y="2712335"/>
            <a:ext cx="3904649" cy="38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63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Obstacle Avoidance: Potential Field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147A68D2-8E55-0D30-1A05-93E75C7A5C29}"/>
              </a:ext>
            </a:extLst>
          </p:cNvPr>
          <p:cNvSpPr txBox="1"/>
          <p:nvPr/>
        </p:nvSpPr>
        <p:spPr>
          <a:xfrm>
            <a:off x="842263" y="1055987"/>
            <a:ext cx="11397300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Examples</a:t>
            </a:r>
            <a:endParaRPr lang="en-US"/>
          </a:p>
        </p:txBody>
      </p:sp>
      <p:pic>
        <p:nvPicPr>
          <p:cNvPr id="4" name="Picture 3" descr="A purple and yellow maze with red arrows&#10;&#10;Description automatically generated">
            <a:extLst>
              <a:ext uri="{FF2B5EF4-FFF2-40B4-BE49-F238E27FC236}">
                <a16:creationId xmlns:a16="http://schemas.microsoft.com/office/drawing/2014/main" id="{F65BD6AE-53D0-C9C0-1F2E-27BF6DAF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492" y="2143245"/>
            <a:ext cx="3789218" cy="3883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C4D1D-6C49-561F-6A09-D2ED81E1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48" y="2143245"/>
            <a:ext cx="3904160" cy="388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Obstacle Avoidance: Comparison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2561CF9-EEA1-683E-FF2A-7B0FF3496B50}"/>
              </a:ext>
            </a:extLst>
          </p:cNvPr>
          <p:cNvSpPr txBox="1"/>
          <p:nvPr/>
        </p:nvSpPr>
        <p:spPr>
          <a:xfrm>
            <a:off x="2077020" y="6262966"/>
            <a:ext cx="2156845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Potential Field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4776D2F-0647-32F9-E102-C4BB1A6F55DB}"/>
              </a:ext>
            </a:extLst>
          </p:cNvPr>
          <p:cNvSpPr txBox="1"/>
          <p:nvPr/>
        </p:nvSpPr>
        <p:spPr>
          <a:xfrm>
            <a:off x="7516120" y="6146467"/>
            <a:ext cx="2156845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Steer-to-Avoid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F3E4DC-AAEF-C123-9EA6-E411B36A9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26025"/>
              </p:ext>
            </p:extLst>
          </p:nvPr>
        </p:nvGraphicFramePr>
        <p:xfrm>
          <a:off x="532761" y="921088"/>
          <a:ext cx="111254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222">
                  <a:extLst>
                    <a:ext uri="{9D8B030D-6E8A-4147-A177-3AD203B41FA5}">
                      <a16:colId xmlns:a16="http://schemas.microsoft.com/office/drawing/2014/main" val="3558850525"/>
                    </a:ext>
                  </a:extLst>
                </a:gridCol>
                <a:gridCol w="9609190">
                  <a:extLst>
                    <a:ext uri="{9D8B030D-6E8A-4147-A177-3AD203B41FA5}">
                      <a16:colId xmlns:a16="http://schemas.microsoft.com/office/drawing/2014/main" val="2621164716"/>
                    </a:ext>
                  </a:extLst>
                </a:gridCol>
              </a:tblGrid>
              <a:tr h="356930">
                <a:tc gridSpan="2"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Potential field </a:t>
                      </a:r>
                      <a:endParaRPr lang="en-US"/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60284"/>
                  </a:ext>
                </a:extLst>
              </a:tr>
              <a:tr h="35693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Pros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200">
                          <a:solidFill>
                            <a:srgbClr val="22373A"/>
                          </a:solidFill>
                          <a:effectLst/>
                          <a:latin typeface="Calibri"/>
                        </a:rPr>
                        <a:t>Computationally fast (Global planning) 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200">
                          <a:solidFill>
                            <a:srgbClr val="22373A"/>
                          </a:solidFill>
                          <a:effectLst/>
                          <a:latin typeface="Calibri"/>
                        </a:rPr>
                        <a:t>Retrieving the force vector from the Boid's current cell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98783"/>
                  </a:ext>
                </a:extLst>
              </a:tr>
              <a:tr h="35693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Cons 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200">
                          <a:solidFill>
                            <a:srgbClr val="22373A"/>
                          </a:solidFill>
                          <a:effectLst/>
                          <a:latin typeface="Calibri"/>
                        </a:rPr>
                        <a:t>Boids can get stuck in local minima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200">
                          <a:solidFill>
                            <a:srgbClr val="22373A"/>
                          </a:solidFill>
                          <a:effectLst/>
                          <a:latin typeface="Calibri"/>
                        </a:rPr>
                        <a:t>Can lead to oscillatory behavior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063826"/>
                  </a:ext>
                </a:extLst>
              </a:tr>
            </a:tbl>
          </a:graphicData>
        </a:graphic>
      </p:graphicFrame>
      <p:pic>
        <p:nvPicPr>
          <p:cNvPr id="10" name="Picture 9" descr="A yellow circle with a arrow in a purple square&#10;&#10;Description automatically generated">
            <a:extLst>
              <a:ext uri="{FF2B5EF4-FFF2-40B4-BE49-F238E27FC236}">
                <a16:creationId xmlns:a16="http://schemas.microsoft.com/office/drawing/2014/main" id="{C5582038-8329-ABF3-55A6-885AE66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55" y="2913416"/>
            <a:ext cx="3527626" cy="3518222"/>
          </a:xfrm>
          <a:prstGeom prst="rect">
            <a:avLst/>
          </a:prstGeom>
        </p:spPr>
      </p:pic>
      <p:pic>
        <p:nvPicPr>
          <p:cNvPr id="13" name="Picture 12" descr="A yellow circle with blue lines and arrows&#10;&#10;Description automatically generated">
            <a:extLst>
              <a:ext uri="{FF2B5EF4-FFF2-40B4-BE49-F238E27FC236}">
                <a16:creationId xmlns:a16="http://schemas.microsoft.com/office/drawing/2014/main" id="{7B6B17C7-C10D-2749-9585-DB6909915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" t="966" r="240" b="-242"/>
          <a:stretch/>
        </p:blipFill>
        <p:spPr>
          <a:xfrm>
            <a:off x="6727733" y="2865439"/>
            <a:ext cx="3450544" cy="351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22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oal&#10;&#10;Description automatically generated">
            <a:extLst>
              <a:ext uri="{FF2B5EF4-FFF2-40B4-BE49-F238E27FC236}">
                <a16:creationId xmlns:a16="http://schemas.microsoft.com/office/drawing/2014/main" id="{054F1F9A-C2F6-9A8E-4B51-1934FA1A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15" y="2813451"/>
            <a:ext cx="3534136" cy="352674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Obstacle Avoidance: Comparison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18</a:t>
            </a:fld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2561CF9-EEA1-683E-FF2A-7B0FF3496B50}"/>
              </a:ext>
            </a:extLst>
          </p:cNvPr>
          <p:cNvSpPr txBox="1"/>
          <p:nvPr/>
        </p:nvSpPr>
        <p:spPr>
          <a:xfrm>
            <a:off x="2077020" y="6262966"/>
            <a:ext cx="2156845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Potential Field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4776D2F-0647-32F9-E102-C4BB1A6F55DB}"/>
              </a:ext>
            </a:extLst>
          </p:cNvPr>
          <p:cNvSpPr txBox="1"/>
          <p:nvPr/>
        </p:nvSpPr>
        <p:spPr>
          <a:xfrm>
            <a:off x="7516120" y="6146467"/>
            <a:ext cx="2156845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Steer-to-Avoid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F3E4DC-AAEF-C123-9EA6-E411B36A9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85879"/>
              </p:ext>
            </p:extLst>
          </p:nvPr>
        </p:nvGraphicFramePr>
        <p:xfrm>
          <a:off x="532761" y="921088"/>
          <a:ext cx="1112541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222">
                  <a:extLst>
                    <a:ext uri="{9D8B030D-6E8A-4147-A177-3AD203B41FA5}">
                      <a16:colId xmlns:a16="http://schemas.microsoft.com/office/drawing/2014/main" val="3558850525"/>
                    </a:ext>
                  </a:extLst>
                </a:gridCol>
                <a:gridCol w="9609190">
                  <a:extLst>
                    <a:ext uri="{9D8B030D-6E8A-4147-A177-3AD203B41FA5}">
                      <a16:colId xmlns:a16="http://schemas.microsoft.com/office/drawing/2014/main" val="2621164716"/>
                    </a:ext>
                  </a:extLst>
                </a:gridCol>
              </a:tblGrid>
              <a:tr h="35693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solidFill>
                            <a:srgbClr val="FFFFFF"/>
                          </a:solidFill>
                          <a:effectLst/>
                        </a:rPr>
                        <a:t>Steer to avoid </a:t>
                      </a:r>
                      <a:endParaRPr lang="en-US"/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b="1" i="0" u="none" strike="noStrike" noProof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60284"/>
                  </a:ext>
                </a:extLst>
              </a:tr>
              <a:tr h="35693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Pros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2200" noProof="0">
                          <a:solidFill>
                            <a:srgbClr val="22373A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Real-time Responsiveness (Local Planning)</a:t>
                      </a: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2200" noProof="0">
                          <a:solidFill>
                            <a:srgbClr val="22373A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Adaptable to Dynamic Environments(Agile Navigation)</a:t>
                      </a:r>
                      <a:endParaRPr lang="en-US" sz="2200">
                        <a:solidFill>
                          <a:srgbClr val="22373A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98783"/>
                  </a:ext>
                </a:extLst>
              </a:tr>
              <a:tr h="35693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Cons 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2200" noProof="0">
                          <a:solidFill>
                            <a:srgbClr val="22373A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Can struggle in highly cluttered or complex </a:t>
                      </a:r>
                      <a:endParaRPr lang="en-US" sz="2200">
                        <a:solidFill>
                          <a:srgbClr val="22373A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2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063826"/>
                  </a:ext>
                </a:extLst>
              </a:tr>
            </a:tbl>
          </a:graphicData>
        </a:graphic>
      </p:graphicFrame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B4A40CF6-E5C9-93B8-654F-61C3B7B6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78" y="2813452"/>
            <a:ext cx="3466617" cy="34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7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Effect of Increment Angle of Steer-to-avoid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19</a:t>
            </a:fld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147A68D2-8E55-0D30-1A05-93E75C7A5C29}"/>
              </a:ext>
            </a:extLst>
          </p:cNvPr>
          <p:cNvSpPr txBox="1"/>
          <p:nvPr/>
        </p:nvSpPr>
        <p:spPr>
          <a:xfrm>
            <a:off x="832617" y="959532"/>
            <a:ext cx="11397300" cy="1435649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Environments with lengthy wall obstacles benefit from a slightly higher increment angle.</a:t>
            </a:r>
            <a:endParaRPr lang="en-US"/>
          </a:p>
          <a:p>
            <a:pPr marL="355600" indent="-342900"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In cluttered settings, especially with smoother obstacles, a smaller increment angle allows for more agile movements around obstacles</a:t>
            </a:r>
          </a:p>
        </p:txBody>
      </p:sp>
      <p:pic>
        <p:nvPicPr>
          <p:cNvPr id="4" name="Picture 3" descr="A black line with green lines and a yellow circle&#10;&#10;Description automatically generated">
            <a:extLst>
              <a:ext uri="{FF2B5EF4-FFF2-40B4-BE49-F238E27FC236}">
                <a16:creationId xmlns:a16="http://schemas.microsoft.com/office/drawing/2014/main" id="{2FE8500B-4DE1-0D1E-5D88-51E927AC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73" y="2514600"/>
            <a:ext cx="4114800" cy="4114800"/>
          </a:xfrm>
          <a:prstGeom prst="rect">
            <a:avLst/>
          </a:prstGeom>
        </p:spPr>
      </p:pic>
      <p:pic>
        <p:nvPicPr>
          <p:cNvPr id="8" name="Picture 7" descr="A black and green circles&#10;&#10;Description automatically generated">
            <a:extLst>
              <a:ext uri="{FF2B5EF4-FFF2-40B4-BE49-F238E27FC236}">
                <a16:creationId xmlns:a16="http://schemas.microsoft.com/office/drawing/2014/main" id="{C4BD5769-E8CF-438E-18E2-45B6DA0E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47" y="2616035"/>
            <a:ext cx="5715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173589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Introduction: Reynold's Rules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</a:t>
            </a:fld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9E393F9-37FF-DE09-8588-F195E241A60E}"/>
              </a:ext>
            </a:extLst>
          </p:cNvPr>
          <p:cNvSpPr txBox="1"/>
          <p:nvPr/>
        </p:nvSpPr>
        <p:spPr>
          <a:xfrm>
            <a:off x="842263" y="1055987"/>
            <a:ext cx="10673884" cy="2984407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latin typeface="Trebuchet MS"/>
              </a:rPr>
              <a:t>Inspired by the natural coordination observed in flocks, schools, and herds in the animals 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latin typeface="Trebuchet MS"/>
              </a:rPr>
              <a:t>A rule-based approach where individual robots (</a:t>
            </a:r>
            <a:r>
              <a:rPr lang="en-US" sz="2200" spc="55" err="1">
                <a:latin typeface="Trebuchet MS"/>
              </a:rPr>
              <a:t>boids</a:t>
            </a:r>
            <a:r>
              <a:rPr lang="en-US" sz="2200" spc="55">
                <a:latin typeface="Trebuchet MS"/>
              </a:rPr>
              <a:t>) adhere to simple rules 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latin typeface="Trebuchet MS"/>
              </a:rPr>
              <a:t>These simple rules result in a collective group behavior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latin typeface="Trebuchet MS"/>
              </a:rPr>
              <a:t>Emergence of 'order from chaos'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endParaRPr lang="en-US" sz="1200" spc="55">
              <a:ea typeface="+mn-lt"/>
              <a:cs typeface="+mn-lt"/>
            </a:endParaRPr>
          </a:p>
        </p:txBody>
      </p:sp>
      <p:pic>
        <p:nvPicPr>
          <p:cNvPr id="10" name="Picture 9" descr="A group of birds flying in the sky&#10;&#10;Description automatically generated">
            <a:extLst>
              <a:ext uri="{FF2B5EF4-FFF2-40B4-BE49-F238E27FC236}">
                <a16:creationId xmlns:a16="http://schemas.microsoft.com/office/drawing/2014/main" id="{B08B5E2D-4349-0659-85E1-B6317052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86" y="1853234"/>
            <a:ext cx="8661721" cy="57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7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4" y="0"/>
            <a:ext cx="12192000" cy="6918381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2776" y="3078092"/>
            <a:ext cx="3477890" cy="75084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4800" spc="55"/>
              <a:t>Arrival 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11D4D-8115-175B-AA87-7D86005F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039" y="-251"/>
            <a:ext cx="6771588" cy="69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Arrival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21</a:t>
            </a:fld>
            <a:endParaRPr/>
          </a:p>
        </p:txBody>
      </p:sp>
      <p:pic>
        <p:nvPicPr>
          <p:cNvPr id="4" name="Picture 3" descr="A diagram of a diagram of a region&#10;&#10;Description automatically generated">
            <a:extLst>
              <a:ext uri="{FF2B5EF4-FFF2-40B4-BE49-F238E27FC236}">
                <a16:creationId xmlns:a16="http://schemas.microsoft.com/office/drawing/2014/main" id="{FFBFE5B5-2CE7-C301-DA4D-D21E3D24C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08" y="2114123"/>
            <a:ext cx="3719345" cy="3655275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D52E79AC-6EE6-F2DC-D74E-98F32F5F186A}"/>
              </a:ext>
            </a:extLst>
          </p:cNvPr>
          <p:cNvSpPr txBox="1"/>
          <p:nvPr/>
        </p:nvSpPr>
        <p:spPr>
          <a:xfrm>
            <a:off x="537463" y="809245"/>
            <a:ext cx="10673884" cy="1588897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  <a:buFont typeface="Arial"/>
            </a:pPr>
            <a:endParaRPr lang="en-US" sz="2200" spc="55">
              <a:solidFill>
                <a:srgbClr val="22373A"/>
              </a:solidFill>
              <a:latin typeface="Trebuchet MS"/>
              <a:ea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Migrating flock to aggregate at a particular position in the map.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Slowing distance, Goal Tolerance, Tanh for convergence.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86AE5-32A9-DBDD-B625-445321D43737}"/>
              </a:ext>
            </a:extLst>
          </p:cNvPr>
          <p:cNvSpPr/>
          <p:nvPr/>
        </p:nvSpPr>
        <p:spPr>
          <a:xfrm>
            <a:off x="635000" y="2790371"/>
            <a:ext cx="6937828" cy="2503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51A5FF87-37F6-6E24-EC17-5FE4EAC52F44}"/>
              </a:ext>
            </a:extLst>
          </p:cNvPr>
          <p:cNvSpPr txBox="1"/>
          <p:nvPr/>
        </p:nvSpPr>
        <p:spPr>
          <a:xfrm>
            <a:off x="755177" y="3138786"/>
            <a:ext cx="6856627" cy="1581843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spcBef>
                <a:spcPts val="335"/>
              </a:spcBef>
            </a:pP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target_offset</a:t>
            </a: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 = target – position</a:t>
            </a:r>
            <a:endParaRPr lang="en-US"/>
          </a:p>
          <a:p>
            <a:pPr marL="12700">
              <a:spcBef>
                <a:spcPts val="335"/>
              </a:spcBef>
            </a:pP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distance = length(</a:t>
            </a: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taget_offset</a:t>
            </a: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)</a:t>
            </a:r>
          </a:p>
          <a:p>
            <a:pPr marL="12700">
              <a:spcBef>
                <a:spcPts val="335"/>
              </a:spcBef>
            </a:pP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ramped_speed</a:t>
            </a: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 = </a:t>
            </a: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max_speed</a:t>
            </a: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 * (distance/</a:t>
            </a: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slowing_distance</a:t>
            </a: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)</a:t>
            </a:r>
          </a:p>
          <a:p>
            <a:pPr marL="12700">
              <a:spcBef>
                <a:spcPts val="335"/>
              </a:spcBef>
            </a:pP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clipped_speed</a:t>
            </a: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 = minimum (</a:t>
            </a: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ramped_speed</a:t>
            </a: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, </a:t>
            </a: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max_speed</a:t>
            </a: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)</a:t>
            </a:r>
          </a:p>
          <a:p>
            <a:pPr marL="12700">
              <a:spcBef>
                <a:spcPts val="335"/>
              </a:spcBef>
            </a:pP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steering = (</a:t>
            </a: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clipped_speed</a:t>
            </a:r>
            <a:r>
              <a:rPr lang="en-US" spc="55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/distance) * </a:t>
            </a:r>
            <a:r>
              <a:rPr lang="en-US" spc="55" err="1">
                <a:solidFill>
                  <a:srgbClr val="22373A"/>
                </a:solidFill>
                <a:latin typeface="Rockwell"/>
                <a:ea typeface="Calibri"/>
                <a:cs typeface="Calibri"/>
              </a:rPr>
              <a:t>target_offset</a:t>
            </a:r>
            <a:endParaRPr lang="en-US" spc="55">
              <a:solidFill>
                <a:srgbClr val="22373A"/>
              </a:solidFill>
              <a:latin typeface="Rockwel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611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F7DAB75-7FF8-65FC-F8B2-F9E168D57F38}"/>
              </a:ext>
            </a:extLst>
          </p:cNvPr>
          <p:cNvSpPr/>
          <p:nvPr/>
        </p:nvSpPr>
        <p:spPr>
          <a:xfrm>
            <a:off x="2053770" y="2855684"/>
            <a:ext cx="2634343" cy="25835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Arrival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22</a:t>
            </a:fld>
            <a:endParaRPr/>
          </a:p>
        </p:txBody>
      </p:sp>
      <p:pic>
        <p:nvPicPr>
          <p:cNvPr id="4" name="Picture 3" descr="A diagram of a diagram of a region&#10;&#10;Description automatically generated">
            <a:extLst>
              <a:ext uri="{FF2B5EF4-FFF2-40B4-BE49-F238E27FC236}">
                <a16:creationId xmlns:a16="http://schemas.microsoft.com/office/drawing/2014/main" id="{FFBFE5B5-2CE7-C301-DA4D-D21E3D24C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623" y="2114123"/>
            <a:ext cx="4162030" cy="4090703"/>
          </a:xfrm>
          <a:prstGeom prst="rect">
            <a:avLst/>
          </a:prstGeom>
        </p:spPr>
      </p:pic>
      <p:pic>
        <p:nvPicPr>
          <p:cNvPr id="8" name="Picture 7" descr="A diagram of a sphere with a red star&#10;&#10;Description automatically generated">
            <a:extLst>
              <a:ext uri="{FF2B5EF4-FFF2-40B4-BE49-F238E27FC236}">
                <a16:creationId xmlns:a16="http://schemas.microsoft.com/office/drawing/2014/main" id="{8DAF7E7A-344D-E9A9-8E08-6F00A515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2" y="2732540"/>
            <a:ext cx="3652223" cy="2862466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D52E79AC-6EE6-F2DC-D74E-98F32F5F186A}"/>
              </a:ext>
            </a:extLst>
          </p:cNvPr>
          <p:cNvSpPr txBox="1"/>
          <p:nvPr/>
        </p:nvSpPr>
        <p:spPr>
          <a:xfrm>
            <a:off x="515692" y="1114045"/>
            <a:ext cx="10673884" cy="1034963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Subgoal generation (equidistant points of minimum separation distance).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endParaRPr lang="en-US" sz="2200" spc="55">
              <a:solidFill>
                <a:srgbClr val="22373A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32E530F-43C7-CF87-8A17-BF8990E9391F}"/>
              </a:ext>
            </a:extLst>
          </p:cNvPr>
          <p:cNvSpPr txBox="1"/>
          <p:nvPr/>
        </p:nvSpPr>
        <p:spPr>
          <a:xfrm>
            <a:off x="1661984" y="5829375"/>
            <a:ext cx="4192610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Subgoals for Leaders</a:t>
            </a:r>
            <a:endParaRPr lang="en-US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EDF4A76D-0BE5-BCB5-41BC-EEAAD9D2FC5B}"/>
              </a:ext>
            </a:extLst>
          </p:cNvPr>
          <p:cNvSpPr txBox="1"/>
          <p:nvPr/>
        </p:nvSpPr>
        <p:spPr>
          <a:xfrm>
            <a:off x="8527242" y="6010803"/>
            <a:ext cx="2494439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Arrival Behavior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17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Arrival: Leader Selection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23</a:t>
            </a:fld>
            <a:endParaRPr/>
          </a:p>
        </p:txBody>
      </p:sp>
      <p:pic>
        <p:nvPicPr>
          <p:cNvPr id="7" name="Picture 6" descr="A diagram of a triangle and a circle&#10;&#10;Description automatically generated">
            <a:extLst>
              <a:ext uri="{FF2B5EF4-FFF2-40B4-BE49-F238E27FC236}">
                <a16:creationId xmlns:a16="http://schemas.microsoft.com/office/drawing/2014/main" id="{A434CCC5-6A65-5CB8-DF8D-17E2CE44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327" y="2423256"/>
            <a:ext cx="4072798" cy="3643086"/>
          </a:xfrm>
          <a:prstGeom prst="rect">
            <a:avLst/>
          </a:prstGeom>
        </p:spPr>
      </p:pic>
      <p:pic>
        <p:nvPicPr>
          <p:cNvPr id="9" name="Picture 8" descr="A diagram of a diagram of a goal&#10;&#10;Description automatically generated">
            <a:extLst>
              <a:ext uri="{FF2B5EF4-FFF2-40B4-BE49-F238E27FC236}">
                <a16:creationId xmlns:a16="http://schemas.microsoft.com/office/drawing/2014/main" id="{2C94C477-B615-DAB3-0641-CA3A13A8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80" y="2391130"/>
            <a:ext cx="3192208" cy="3730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0EFAC-8640-9C96-3071-E88EFD62C1AF}"/>
              </a:ext>
            </a:extLst>
          </p:cNvPr>
          <p:cNvSpPr txBox="1"/>
          <p:nvPr/>
        </p:nvSpPr>
        <p:spPr>
          <a:xfrm>
            <a:off x="895546" y="5809268"/>
            <a:ext cx="3511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B9E8D4E-76CF-52F2-97D5-93AC9223618A}"/>
              </a:ext>
            </a:extLst>
          </p:cNvPr>
          <p:cNvSpPr txBox="1"/>
          <p:nvPr/>
        </p:nvSpPr>
        <p:spPr>
          <a:xfrm>
            <a:off x="1488073" y="6069925"/>
            <a:ext cx="3114635" cy="48866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spc="55">
                <a:solidFill>
                  <a:srgbClr val="22373A"/>
                </a:solidFill>
                <a:latin typeface="Trebuchet MS"/>
                <a:cs typeface="Calibri"/>
              </a:rPr>
              <a:t>(a) Nearest Neighbor</a:t>
            </a:r>
            <a:endParaRPr lang="en-US" sz="2200" spc="55">
              <a:solidFill>
                <a:srgbClr val="22373A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F66CF837-01E2-6705-B1D9-427DBD071031}"/>
              </a:ext>
            </a:extLst>
          </p:cNvPr>
          <p:cNvSpPr txBox="1"/>
          <p:nvPr/>
        </p:nvSpPr>
        <p:spPr>
          <a:xfrm>
            <a:off x="6982853" y="6020994"/>
            <a:ext cx="2708235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spc="55">
                <a:solidFill>
                  <a:srgbClr val="22373A"/>
                </a:solidFill>
                <a:latin typeface="Trebuchet MS"/>
                <a:cs typeface="Calibri"/>
              </a:rPr>
              <a:t>(b) Convex Hull</a:t>
            </a:r>
            <a:endParaRPr lang="en-US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EAFB250-517B-F6A7-2F87-DF88056486E7}"/>
              </a:ext>
            </a:extLst>
          </p:cNvPr>
          <p:cNvSpPr txBox="1"/>
          <p:nvPr/>
        </p:nvSpPr>
        <p:spPr>
          <a:xfrm>
            <a:off x="515692" y="983416"/>
            <a:ext cx="10673884" cy="1034963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Assign the closest </a:t>
            </a:r>
            <a:r>
              <a:rPr lang="en-US" sz="2200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boid</a:t>
            </a: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 to each subgoal as a leader, irrespective of position.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Identify boundary </a:t>
            </a:r>
            <a:r>
              <a:rPr lang="en-US" sz="2200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boids</a:t>
            </a: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 then select those closest to each subgoal as a leader.</a:t>
            </a:r>
          </a:p>
        </p:txBody>
      </p:sp>
    </p:spTree>
    <p:extLst>
      <p:ext uri="{BB962C8B-B14F-4D97-AF65-F5344CB8AC3E}">
        <p14:creationId xmlns:p14="http://schemas.microsoft.com/office/powerpoint/2010/main" val="358032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Arrival: Dynamic Leadership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24</a:t>
            </a:fld>
            <a:endParaRPr/>
          </a:p>
        </p:txBody>
      </p:sp>
      <p:pic>
        <p:nvPicPr>
          <p:cNvPr id="7" name="Picture 6" descr="A diagram of a triangle and a circle&#10;&#10;Description automatically generated">
            <a:extLst>
              <a:ext uri="{FF2B5EF4-FFF2-40B4-BE49-F238E27FC236}">
                <a16:creationId xmlns:a16="http://schemas.microsoft.com/office/drawing/2014/main" id="{A434CCC5-6A65-5CB8-DF8D-17E2CE44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61" y="2570863"/>
            <a:ext cx="3869598" cy="3461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0EFAC-8640-9C96-3071-E88EFD62C1AF}"/>
              </a:ext>
            </a:extLst>
          </p:cNvPr>
          <p:cNvSpPr txBox="1"/>
          <p:nvPr/>
        </p:nvSpPr>
        <p:spPr>
          <a:xfrm>
            <a:off x="895546" y="5809268"/>
            <a:ext cx="3511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screenshot of a puzzle game&#10;&#10;Description automatically generated">
            <a:extLst>
              <a:ext uri="{FF2B5EF4-FFF2-40B4-BE49-F238E27FC236}">
                <a16:creationId xmlns:a16="http://schemas.microsoft.com/office/drawing/2014/main" id="{35C29E02-5B82-A89E-1604-C3BC2E4A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51" y="2410034"/>
            <a:ext cx="3509326" cy="367937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1B4F6588-C89F-D598-2F3E-69A9D16A2072}"/>
              </a:ext>
            </a:extLst>
          </p:cNvPr>
          <p:cNvSpPr txBox="1"/>
          <p:nvPr/>
        </p:nvSpPr>
        <p:spPr>
          <a:xfrm>
            <a:off x="515692" y="983416"/>
            <a:ext cx="10673884" cy="1034963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Reassign leadership as formation changes during migration to goal.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Leading </a:t>
            </a:r>
            <a:r>
              <a:rPr lang="en-US" sz="2200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boids</a:t>
            </a: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 are those always closest to the goal.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5E20FEBE-CF8A-7BED-B1B2-713209909A53}"/>
              </a:ext>
            </a:extLst>
          </p:cNvPr>
          <p:cNvSpPr txBox="1"/>
          <p:nvPr/>
        </p:nvSpPr>
        <p:spPr>
          <a:xfrm>
            <a:off x="1589413" y="5996289"/>
            <a:ext cx="2494439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Initial Leaders</a:t>
            </a:r>
            <a:endParaRPr lang="en-US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D8F3F88B-4861-42AC-271D-8458B7249F3B}"/>
              </a:ext>
            </a:extLst>
          </p:cNvPr>
          <p:cNvSpPr txBox="1"/>
          <p:nvPr/>
        </p:nvSpPr>
        <p:spPr>
          <a:xfrm>
            <a:off x="7446855" y="6031915"/>
            <a:ext cx="2494439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New Leaders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78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7653026-99C4-BA86-9308-BBA6DFC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059" y="2818435"/>
            <a:ext cx="3561476" cy="341067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D785372-0438-94B9-9726-F564D939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08" y="2818436"/>
            <a:ext cx="3552868" cy="3410673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Effect of No. Of Leaders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25</a:t>
            </a:fld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147A68D2-8E55-0D30-1A05-93E75C7A5C29}"/>
              </a:ext>
            </a:extLst>
          </p:cNvPr>
          <p:cNvSpPr txBox="1"/>
          <p:nvPr/>
        </p:nvSpPr>
        <p:spPr>
          <a:xfrm>
            <a:off x="542331" y="995818"/>
            <a:ext cx="11556956" cy="4983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ea typeface="+mn-lt"/>
                <a:cs typeface="+mn-lt"/>
              </a:rPr>
              <a:t>When the migratory urge affects all </a:t>
            </a:r>
            <a:r>
              <a:rPr lang="en-US" sz="2200" spc="55" err="1">
                <a:solidFill>
                  <a:srgbClr val="22373A"/>
                </a:solidFill>
                <a:ea typeface="+mn-lt"/>
                <a:cs typeface="+mn-lt"/>
              </a:rPr>
              <a:t>boids</a:t>
            </a:r>
            <a:r>
              <a:rPr lang="en-US" sz="2200" spc="55">
                <a:solidFill>
                  <a:srgbClr val="22373A"/>
                </a:solidFill>
                <a:ea typeface="+mn-lt"/>
                <a:cs typeface="+mn-lt"/>
              </a:rPr>
              <a:t> in the flock, the reaction of all the </a:t>
            </a:r>
            <a:r>
              <a:rPr lang="en-US" sz="2200" spc="55" err="1">
                <a:solidFill>
                  <a:srgbClr val="22373A"/>
                </a:solidFill>
                <a:ea typeface="+mn-lt"/>
                <a:cs typeface="+mn-lt"/>
              </a:rPr>
              <a:t>boids</a:t>
            </a:r>
            <a:r>
              <a:rPr lang="en-US" sz="2200" spc="55">
                <a:solidFill>
                  <a:srgbClr val="22373A"/>
                </a:solidFill>
                <a:ea typeface="+mn-lt"/>
                <a:cs typeface="+mn-lt"/>
              </a:rPr>
              <a:t> is instant.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2561CF9-EEA1-683E-FF2A-7B0FF3496B50}"/>
              </a:ext>
            </a:extLst>
          </p:cNvPr>
          <p:cNvSpPr txBox="1"/>
          <p:nvPr/>
        </p:nvSpPr>
        <p:spPr>
          <a:xfrm>
            <a:off x="1642845" y="6129557"/>
            <a:ext cx="3169628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Global Migratory Urge</a:t>
            </a:r>
            <a:endParaRPr lang="en-US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7392C1C-0CC9-53D8-3DD6-FCCB83A9253F}"/>
              </a:ext>
            </a:extLst>
          </p:cNvPr>
          <p:cNvSpPr txBox="1"/>
          <p:nvPr/>
        </p:nvSpPr>
        <p:spPr>
          <a:xfrm>
            <a:off x="7922110" y="6129556"/>
            <a:ext cx="3169628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Local Migratory Urge</a:t>
            </a:r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2EEC4A7-1E9F-F4C7-8641-16EC86C54248}"/>
              </a:ext>
            </a:extLst>
          </p:cNvPr>
          <p:cNvSpPr txBox="1"/>
          <p:nvPr/>
        </p:nvSpPr>
        <p:spPr>
          <a:xfrm>
            <a:off x="542330" y="1569131"/>
            <a:ext cx="11397300" cy="10061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ea typeface="+mn-lt"/>
                <a:cs typeface="+mn-lt"/>
              </a:rPr>
              <a:t>On the other hand, a flock of </a:t>
            </a:r>
            <a:r>
              <a:rPr lang="en-US" sz="2200" spc="55" err="1">
                <a:solidFill>
                  <a:srgbClr val="22373A"/>
                </a:solidFill>
                <a:ea typeface="+mn-lt"/>
                <a:cs typeface="+mn-lt"/>
              </a:rPr>
              <a:t>boids</a:t>
            </a:r>
            <a:r>
              <a:rPr lang="en-US" sz="2200" spc="55">
                <a:solidFill>
                  <a:srgbClr val="22373A"/>
                </a:solidFill>
                <a:ea typeface="+mn-lt"/>
                <a:cs typeface="+mn-lt"/>
              </a:rPr>
              <a:t> will act more naturally when the migratory urge is sensed by only a subset of the flock (i.e., a few "leaders")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673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Effect of No. Of Leaders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26</a:t>
            </a:fld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147A68D2-8E55-0D30-1A05-93E75C7A5C29}"/>
              </a:ext>
            </a:extLst>
          </p:cNvPr>
          <p:cNvSpPr txBox="1"/>
          <p:nvPr/>
        </p:nvSpPr>
        <p:spPr>
          <a:xfrm>
            <a:off x="542331" y="995818"/>
            <a:ext cx="11556956" cy="4983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ea typeface="+mn-lt"/>
                <a:cs typeface="+mn-lt"/>
              </a:rPr>
              <a:t>Global and Local Migratory Urge Convergence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2561CF9-EEA1-683E-FF2A-7B0FF3496B50}"/>
              </a:ext>
            </a:extLst>
          </p:cNvPr>
          <p:cNvSpPr txBox="1"/>
          <p:nvPr/>
        </p:nvSpPr>
        <p:spPr>
          <a:xfrm>
            <a:off x="1642845" y="6129557"/>
            <a:ext cx="3169628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Global Migratory Urge</a:t>
            </a:r>
            <a:endParaRPr lang="en-US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7392C1C-0CC9-53D8-3DD6-FCCB83A9253F}"/>
              </a:ext>
            </a:extLst>
          </p:cNvPr>
          <p:cNvSpPr txBox="1"/>
          <p:nvPr/>
        </p:nvSpPr>
        <p:spPr>
          <a:xfrm>
            <a:off x="7922110" y="6129556"/>
            <a:ext cx="3169628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Local Migratory Urge</a:t>
            </a:r>
            <a:endParaRPr lang="en-US"/>
          </a:p>
        </p:txBody>
      </p:sp>
      <p:pic>
        <p:nvPicPr>
          <p:cNvPr id="6" name="Picture 5" descr="A computer screen shot of a green circle with many colored wires&#10;&#10;Description automatically generated">
            <a:extLst>
              <a:ext uri="{FF2B5EF4-FFF2-40B4-BE49-F238E27FC236}">
                <a16:creationId xmlns:a16="http://schemas.microsoft.com/office/drawing/2014/main" id="{BE03AF70-CAC4-D73F-9485-F880F7F0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60" y="2006792"/>
            <a:ext cx="3882349" cy="370180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05DDF98-02F8-FC8C-6685-12FBAF30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508" y="2005340"/>
            <a:ext cx="4219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0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918381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27</a:t>
            </a:fld>
            <a:endParaRPr/>
          </a:p>
        </p:txBody>
      </p:sp>
      <p:pic>
        <p:nvPicPr>
          <p:cNvPr id="6" name="Picture 5" descr="Birds flying over water&#10;&#10;Description automatically generated">
            <a:extLst>
              <a:ext uri="{FF2B5EF4-FFF2-40B4-BE49-F238E27FC236}">
                <a16:creationId xmlns:a16="http://schemas.microsoft.com/office/drawing/2014/main" id="{BDF84406-9F59-6061-9CE0-CF5634B8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8" y="4684"/>
            <a:ext cx="6916269" cy="69162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53623" y="2460730"/>
            <a:ext cx="3808843" cy="222817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4800" spc="55"/>
              <a:t>Prioritized </a:t>
            </a:r>
            <a:br>
              <a:rPr lang="en-US" sz="4400" spc="55"/>
            </a:br>
            <a:r>
              <a:rPr lang="en-US" sz="4400" spc="55"/>
              <a:t>Accelerat</a:t>
            </a:r>
            <a:r>
              <a:rPr lang="en-US" sz="4800" spc="55"/>
              <a:t>ion </a:t>
            </a:r>
            <a:br>
              <a:rPr lang="en-US" sz="4800" spc="55"/>
            </a:br>
            <a:r>
              <a:rPr lang="en-US" sz="4800" spc="55"/>
              <a:t>Allocation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52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88678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algn="l"/>
            <a:r>
              <a:rPr lang="en-US" spc="5"/>
              <a:t>Prioritized Acceleration Allocation</a:t>
            </a:r>
          </a:p>
          <a:p>
            <a:pPr marL="12700">
              <a:spcBef>
                <a:spcPts val="95"/>
              </a:spcBef>
            </a:pPr>
            <a:endParaRPr lang="en-US" spc="5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28</a:t>
            </a:fld>
            <a:endParaRPr/>
          </a:p>
        </p:txBody>
      </p:sp>
      <p:pic>
        <p:nvPicPr>
          <p:cNvPr id="4" name="Picture 3" descr="A diagram of a sales funnel&#10;&#10;Description automatically generated">
            <a:extLst>
              <a:ext uri="{FF2B5EF4-FFF2-40B4-BE49-F238E27FC236}">
                <a16:creationId xmlns:a16="http://schemas.microsoft.com/office/drawing/2014/main" id="{F861AD6D-19CE-1703-B509-042D1D2B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76" y="2519791"/>
            <a:ext cx="4666131" cy="399868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42B1DB-6B16-71FC-8B6C-68165003E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835122"/>
              </p:ext>
            </p:extLst>
          </p:nvPr>
        </p:nvGraphicFramePr>
        <p:xfrm>
          <a:off x="6480628" y="2590800"/>
          <a:ext cx="49790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574">
                  <a:extLst>
                    <a:ext uri="{9D8B030D-6E8A-4147-A177-3AD203B41FA5}">
                      <a16:colId xmlns:a16="http://schemas.microsoft.com/office/drawing/2014/main" val="1633363299"/>
                    </a:ext>
                  </a:extLst>
                </a:gridCol>
                <a:gridCol w="4300520">
                  <a:extLst>
                    <a:ext uri="{9D8B030D-6E8A-4147-A177-3AD203B41FA5}">
                      <a16:colId xmlns:a16="http://schemas.microsoft.com/office/drawing/2014/main" val="3709412621"/>
                    </a:ext>
                  </a:extLst>
                </a:gridCol>
              </a:tblGrid>
              <a:tr h="312306">
                <a:tc>
                  <a:txBody>
                    <a:bodyPr/>
                    <a:lstStyle/>
                    <a:p>
                      <a:pPr algn="ctr" rtl="0" fontAlgn="auto"/>
                      <a:endParaRPr lang="en-US" sz="1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Prioritized Acceleration </a:t>
                      </a:r>
                    </a:p>
                  </a:txBody>
                  <a:tcPr>
                    <a:lnL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31904"/>
                  </a:ext>
                </a:extLst>
              </a:tr>
              <a:tr h="3123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Pros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200">
                          <a:solidFill>
                            <a:srgbClr val="22373A"/>
                          </a:solidFill>
                          <a:effectLst/>
                          <a:latin typeface="Calibri"/>
                        </a:rPr>
                        <a:t>Assigns limited acceleration to most critical behaviors.</a:t>
                      </a:r>
                    </a:p>
                  </a:txBody>
                  <a:tcPr>
                    <a:lnL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59717"/>
                  </a:ext>
                </a:extLst>
              </a:tr>
              <a:tr h="3123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Cons 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200" b="0" i="0" u="none" strike="noStrike" noProof="0">
                          <a:solidFill>
                            <a:srgbClr val="22373A"/>
                          </a:solidFill>
                          <a:effectLst/>
                        </a:rPr>
                        <a:t>prioritization is context- and environment-specific in most cases.</a:t>
                      </a:r>
                      <a:endParaRPr lang="en-US" sz="2200">
                        <a:solidFill>
                          <a:srgbClr val="22373A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861610"/>
                  </a:ext>
                </a:extLst>
              </a:tr>
            </a:tbl>
          </a:graphicData>
        </a:graphic>
      </p:graphicFrame>
      <p:sp>
        <p:nvSpPr>
          <p:cNvPr id="11" name="object 4">
            <a:extLst>
              <a:ext uri="{FF2B5EF4-FFF2-40B4-BE49-F238E27FC236}">
                <a16:creationId xmlns:a16="http://schemas.microsoft.com/office/drawing/2014/main" id="{375887BF-55FF-CD29-55D5-95C952D1CCB7}"/>
              </a:ext>
            </a:extLst>
          </p:cNvPr>
          <p:cNvSpPr txBox="1"/>
          <p:nvPr/>
        </p:nvSpPr>
        <p:spPr>
          <a:xfrm>
            <a:off x="515692" y="1114045"/>
            <a:ext cx="10673884" cy="1004121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In weighted average, conflicting forces may cancel out leading to undesirable</a:t>
            </a:r>
            <a:b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</a:b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responses.</a:t>
            </a:r>
          </a:p>
        </p:txBody>
      </p:sp>
    </p:spTree>
    <p:extLst>
      <p:ext uri="{BB962C8B-B14F-4D97-AF65-F5344CB8AC3E}">
        <p14:creationId xmlns:p14="http://schemas.microsoft.com/office/powerpoint/2010/main" val="1099316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Prioritized Acceleration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9315F-FE25-7971-D199-5B17D3547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09" y="1248880"/>
            <a:ext cx="8602980" cy="45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3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918381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</a:t>
            </a:fld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9406" y="2642776"/>
            <a:ext cx="5531661" cy="75084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US" sz="4800" b="1" spc="55"/>
              <a:t>Basic Behaviors</a:t>
            </a:r>
            <a:endParaRPr lang="en-US" b="1"/>
          </a:p>
        </p:txBody>
      </p:sp>
      <p:pic>
        <p:nvPicPr>
          <p:cNvPr id="11" name="Picture 10" descr="A group of round objects on green circular objects&#10;&#10;Description automatically generated">
            <a:extLst>
              <a:ext uri="{FF2B5EF4-FFF2-40B4-BE49-F238E27FC236}">
                <a16:creationId xmlns:a16="http://schemas.microsoft.com/office/drawing/2014/main" id="{1E9E11CD-6DA8-F3EC-B7AA-00C6F98D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791" y="-3958"/>
            <a:ext cx="4643251" cy="69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62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918381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804" y="2911445"/>
            <a:ext cx="6506227" cy="148951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4800" spc="55"/>
              <a:t>Software </a:t>
            </a:r>
            <a:br>
              <a:rPr lang="en-US" sz="4800" spc="55"/>
            </a:br>
            <a:r>
              <a:rPr lang="en-US" sz="4800" spc="55"/>
              <a:t>Architecture 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30</a:t>
            </a:fld>
            <a:endParaRPr/>
          </a:p>
        </p:txBody>
      </p:sp>
      <p:pic>
        <p:nvPicPr>
          <p:cNvPr id="6" name="Picture 5" descr="A computer generated image of a circuit board&#10;&#10;Description automatically generated">
            <a:extLst>
              <a:ext uri="{FF2B5EF4-FFF2-40B4-BE49-F238E27FC236}">
                <a16:creationId xmlns:a16="http://schemas.microsoft.com/office/drawing/2014/main" id="{B594DB05-B2F3-6549-C784-640E5F31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91" y="-1783"/>
            <a:ext cx="6924362" cy="69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56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algn="l"/>
            <a:r>
              <a:rPr lang="en-US" spc="5"/>
              <a:t>Software Architecture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31</a:t>
            </a:fld>
            <a:endParaRPr/>
          </a:p>
        </p:txBody>
      </p:sp>
      <p:pic>
        <p:nvPicPr>
          <p:cNvPr id="6" name="Picture 5" descr="A diagram of a basic behaviour&#10;&#10;Description automatically generated">
            <a:extLst>
              <a:ext uri="{FF2B5EF4-FFF2-40B4-BE49-F238E27FC236}">
                <a16:creationId xmlns:a16="http://schemas.microsoft.com/office/drawing/2014/main" id="{94AB25BB-A921-D964-D881-81A51DC1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59" y="1179441"/>
            <a:ext cx="7359486" cy="49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93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918381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432" y="2810257"/>
            <a:ext cx="2753737" cy="75084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spc="55"/>
              <a:t>Results</a:t>
            </a:r>
            <a:endParaRPr lang="en-US" sz="4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32</a:t>
            </a:fld>
            <a:endParaRPr/>
          </a:p>
        </p:txBody>
      </p:sp>
      <p:pic>
        <p:nvPicPr>
          <p:cNvPr id="4" name="Picture 3" descr="Google SERP Study: Which Rich Results Get the Most Clicks?">
            <a:extLst>
              <a:ext uri="{FF2B5EF4-FFF2-40B4-BE49-F238E27FC236}">
                <a16:creationId xmlns:a16="http://schemas.microsoft.com/office/drawing/2014/main" id="{1394F465-7BF5-E507-1304-2414553C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44" r="17926"/>
          <a:stretch/>
        </p:blipFill>
        <p:spPr>
          <a:xfrm>
            <a:off x="6911440" y="-1"/>
            <a:ext cx="5291845" cy="69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69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Simulation Results: Map 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5A86C-DB93-C113-F611-7101C286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5" y="713509"/>
            <a:ext cx="5464668" cy="54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1DA61-0EA9-0B9F-11AE-9E44AF3C2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70" y="713509"/>
            <a:ext cx="5282540" cy="528254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62C1A3B5-A6C7-7731-D21B-B26622412D84}"/>
              </a:ext>
            </a:extLst>
          </p:cNvPr>
          <p:cNvSpPr txBox="1"/>
          <p:nvPr/>
        </p:nvSpPr>
        <p:spPr>
          <a:xfrm>
            <a:off x="54783" y="6081755"/>
            <a:ext cx="5152859" cy="720069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 algn="ctr">
              <a:spcBef>
                <a:spcPts val="335"/>
              </a:spcBef>
            </a:pP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Basic behaviors with steer-to-avoid, 20 </a:t>
            </a:r>
            <a:r>
              <a:rPr lang="en-US" sz="2200" spc="55" dirty="0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boids</a:t>
            </a: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.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B52C87E0-78E3-BD8C-E2DB-5AFA6ED98A9E}"/>
              </a:ext>
            </a:extLst>
          </p:cNvPr>
          <p:cNvSpPr txBox="1"/>
          <p:nvPr/>
        </p:nvSpPr>
        <p:spPr>
          <a:xfrm>
            <a:off x="6907504" y="5995329"/>
            <a:ext cx="5287445" cy="381515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 algn="ctr">
              <a:spcBef>
                <a:spcPts val="335"/>
              </a:spcBef>
            </a:pP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Basic behaviors with migratory urge.</a:t>
            </a:r>
          </a:p>
        </p:txBody>
      </p:sp>
    </p:spTree>
    <p:extLst>
      <p:ext uri="{BB962C8B-B14F-4D97-AF65-F5344CB8AC3E}">
        <p14:creationId xmlns:p14="http://schemas.microsoft.com/office/powerpoint/2010/main" val="783749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Simulation Results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34</a:t>
            </a:fld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0808374-9982-BFDF-D776-DA17D7FB1795}"/>
              </a:ext>
            </a:extLst>
          </p:cNvPr>
          <p:cNvSpPr txBox="1"/>
          <p:nvPr/>
        </p:nvSpPr>
        <p:spPr>
          <a:xfrm>
            <a:off x="7899411" y="5674514"/>
            <a:ext cx="3428958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Multi-goal aggregation</a:t>
            </a:r>
          </a:p>
        </p:txBody>
      </p:sp>
      <p:pic>
        <p:nvPicPr>
          <p:cNvPr id="8" name="Picture 7" descr="A black and white square&#10;&#10;Description automatically generated">
            <a:extLst>
              <a:ext uri="{FF2B5EF4-FFF2-40B4-BE49-F238E27FC236}">
                <a16:creationId xmlns:a16="http://schemas.microsoft.com/office/drawing/2014/main" id="{4A9DBCBA-8BA1-2949-8B98-3FF8FDE9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07" y="701818"/>
            <a:ext cx="5382259" cy="50695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F18D30-DA8E-EA03-7E74-86AAA4B908DF}"/>
              </a:ext>
            </a:extLst>
          </p:cNvPr>
          <p:cNvSpPr txBox="1">
            <a:spLocks/>
          </p:cNvSpPr>
          <p:nvPr/>
        </p:nvSpPr>
        <p:spPr>
          <a:xfrm>
            <a:off x="120195" y="5833001"/>
            <a:ext cx="5377970" cy="3385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200" kern="0" dirty="0">
                <a:solidFill>
                  <a:schemeClr val="tx1"/>
                </a:solidFill>
              </a:rPr>
              <a:t>Navigating a slit with a small </a:t>
            </a:r>
            <a:r>
              <a:rPr lang="en-US" sz="2200" kern="0" dirty="0" err="1">
                <a:solidFill>
                  <a:schemeClr val="tx1"/>
                </a:solidFill>
              </a:rPr>
              <a:t>FoV</a:t>
            </a:r>
            <a:endParaRPr lang="en-US" sz="2200" kern="0" dirty="0">
              <a:solidFill>
                <a:schemeClr val="tx1"/>
              </a:solidFill>
            </a:endParaRPr>
          </a:p>
        </p:txBody>
      </p:sp>
      <p:pic>
        <p:nvPicPr>
          <p:cNvPr id="14" name="Picture 13" descr="A screen shot of a screen&#10;&#10;Description automatically generated">
            <a:extLst>
              <a:ext uri="{FF2B5EF4-FFF2-40B4-BE49-F238E27FC236}">
                <a16:creationId xmlns:a16="http://schemas.microsoft.com/office/drawing/2014/main" id="{3CF42CF2-DC78-C132-EAAE-4405521DA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04" y="713787"/>
            <a:ext cx="4866787" cy="4866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D93A6-C27A-CCF3-E5B3-6293E2877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434" y="719380"/>
            <a:ext cx="5338842" cy="50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5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Simulation Results: Map B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35</a:t>
            </a:fld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7B4DA67-2096-F912-226A-0175041C2BF2}"/>
              </a:ext>
            </a:extLst>
          </p:cNvPr>
          <p:cNvSpPr txBox="1"/>
          <p:nvPr/>
        </p:nvSpPr>
        <p:spPr>
          <a:xfrm>
            <a:off x="172715" y="5780711"/>
            <a:ext cx="4568329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Basic </a:t>
            </a:r>
            <a:r>
              <a:rPr lang="en-US" sz="2200" spc="55" dirty="0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behaviors,OA</a:t>
            </a: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 &amp; roaming</a:t>
            </a:r>
            <a:endParaRPr lang="en-US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27E0E-6689-B302-EDD6-9332769A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" y="693944"/>
            <a:ext cx="5109470" cy="5109471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942FDE23-6D5F-75EB-0011-5D988FB1B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82" y="711394"/>
            <a:ext cx="5144372" cy="5179271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46643ADB-421B-BB2E-EB51-3FFAB7D03FF8}"/>
              </a:ext>
            </a:extLst>
          </p:cNvPr>
          <p:cNvSpPr txBox="1"/>
          <p:nvPr/>
        </p:nvSpPr>
        <p:spPr>
          <a:xfrm>
            <a:off x="7053814" y="5907463"/>
            <a:ext cx="5144303" cy="734583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 algn="ctr">
              <a:spcBef>
                <a:spcPts val="335"/>
              </a:spcBef>
              <a:buFont typeface="Arial"/>
              <a:buChar char="•"/>
            </a:pP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Basic behaviors, OA &amp; migratory urge on some </a:t>
            </a:r>
            <a:r>
              <a:rPr lang="en-US" sz="2200" spc="55" dirty="0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boids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4532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Simulation Results: Map C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36</a:t>
            </a:fld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7B4DA67-2096-F912-226A-0175041C2BF2}"/>
              </a:ext>
            </a:extLst>
          </p:cNvPr>
          <p:cNvSpPr txBox="1"/>
          <p:nvPr/>
        </p:nvSpPr>
        <p:spPr>
          <a:xfrm>
            <a:off x="191440" y="5846137"/>
            <a:ext cx="4723776" cy="48866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Basic behaviors, OA &amp; roaming.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0EDBB-87F6-84E3-453C-B7C40595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699" y="717211"/>
            <a:ext cx="5138555" cy="5179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8C3C1-8C34-8116-6FC6-04A7484C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" y="717211"/>
            <a:ext cx="5214173" cy="5196723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7E78D5A2-DD09-C229-4879-00B5FA38AAAC}"/>
              </a:ext>
            </a:extLst>
          </p:cNvPr>
          <p:cNvSpPr txBox="1"/>
          <p:nvPr/>
        </p:nvSpPr>
        <p:spPr>
          <a:xfrm>
            <a:off x="7001463" y="5901646"/>
            <a:ext cx="5144303" cy="734583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 algn="ctr"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Basic behaviors, OA &amp; migratory urge on some </a:t>
            </a:r>
            <a:r>
              <a:rPr lang="en-US" sz="2200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boids</a:t>
            </a:r>
            <a:endParaRPr lang="en-US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588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Simulation Results: Map D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37</a:t>
            </a:fld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7B4DA67-2096-F912-226A-0175041C2BF2}"/>
              </a:ext>
            </a:extLst>
          </p:cNvPr>
          <p:cNvSpPr txBox="1"/>
          <p:nvPr/>
        </p:nvSpPr>
        <p:spPr>
          <a:xfrm>
            <a:off x="7409306" y="6100634"/>
            <a:ext cx="4444957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See through wall corner-case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FDB88-8F5B-73C3-9868-82CA8E9B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" y="705576"/>
            <a:ext cx="5280954" cy="5318476"/>
          </a:xfrm>
          <a:prstGeom prst="rect">
            <a:avLst/>
          </a:prstGeom>
        </p:spPr>
      </p:pic>
      <p:pic>
        <p:nvPicPr>
          <p:cNvPr id="4" name="Picture 3" descr="A maze with green circles&#10;&#10;Description automatically generated">
            <a:extLst>
              <a:ext uri="{FF2B5EF4-FFF2-40B4-BE49-F238E27FC236}">
                <a16:creationId xmlns:a16="http://schemas.microsoft.com/office/drawing/2014/main" id="{FC7032D1-4558-0F55-FFF8-66F76980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363" y="717211"/>
            <a:ext cx="5331273" cy="5382861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4CEB77F2-7404-2940-34EC-7C2AF565CCDC}"/>
              </a:ext>
            </a:extLst>
          </p:cNvPr>
          <p:cNvSpPr txBox="1"/>
          <p:nvPr/>
        </p:nvSpPr>
        <p:spPr>
          <a:xfrm>
            <a:off x="188447" y="6028063"/>
            <a:ext cx="5025528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Basic behaviors, OA &amp; migratory urge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5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heart with arms and legs&#10;&#10;Description automatically generated">
            <a:extLst>
              <a:ext uri="{FF2B5EF4-FFF2-40B4-BE49-F238E27FC236}">
                <a16:creationId xmlns:a16="http://schemas.microsoft.com/office/drawing/2014/main" id="{03AE6D0F-D4A4-7EBF-3510-739D4E48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2605314"/>
            <a:ext cx="4114800" cy="4114800"/>
          </a:xfrm>
          <a:prstGeom prst="rect">
            <a:avLst/>
          </a:prstGeom>
        </p:spPr>
      </p:pic>
      <p:pic>
        <p:nvPicPr>
          <p:cNvPr id="7" name="Picture 6" descr="A group of cartoon characters&#10;&#10;Description automatically generated">
            <a:extLst>
              <a:ext uri="{FF2B5EF4-FFF2-40B4-BE49-F238E27FC236}">
                <a16:creationId xmlns:a16="http://schemas.microsoft.com/office/drawing/2014/main" id="{716EEF30-9914-B5E3-7391-819A5AB0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733" y="674412"/>
            <a:ext cx="5737684" cy="573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32956A-9675-C3A1-02AD-5802A4381C30}"/>
              </a:ext>
            </a:extLst>
          </p:cNvPr>
          <p:cNvSpPr txBox="1"/>
          <p:nvPr/>
        </p:nvSpPr>
        <p:spPr>
          <a:xfrm>
            <a:off x="1197428" y="2286000"/>
            <a:ext cx="287382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rgbClr val="FFFFFF"/>
                </a:solidFill>
                <a:latin typeface="STXingkai"/>
                <a:ea typeface="STXingkai"/>
                <a:cs typeface="Calibri"/>
              </a:rPr>
              <a:t>Nuno </a:t>
            </a:r>
          </a:p>
          <a:p>
            <a:endParaRPr lang="en-US" sz="5400">
              <a:solidFill>
                <a:srgbClr val="FFFFFF"/>
              </a:solidFill>
              <a:latin typeface="STXingkai"/>
              <a:ea typeface="STXingkai"/>
              <a:cs typeface="Calibri"/>
            </a:endParaRPr>
          </a:p>
          <a:p>
            <a:r>
              <a:rPr lang="en-US" sz="5400">
                <a:solidFill>
                  <a:srgbClr val="FFFFFF"/>
                </a:solidFill>
                <a:latin typeface="STXingkai"/>
                <a:ea typeface="STXingkai"/>
                <a:cs typeface="Calibri"/>
              </a:rPr>
              <a:t>Gracias</a:t>
            </a:r>
            <a:endParaRPr lang="en-US" sz="5400">
              <a:solidFill>
                <a:srgbClr val="FFFFFF"/>
              </a:solidFill>
              <a:latin typeface="STXingkai"/>
              <a:ea typeface="STXingkai"/>
            </a:endParaRPr>
          </a:p>
        </p:txBody>
      </p:sp>
    </p:spTree>
    <p:extLst>
      <p:ext uri="{BB962C8B-B14F-4D97-AF65-F5344CB8AC3E}">
        <p14:creationId xmlns:p14="http://schemas.microsoft.com/office/powerpoint/2010/main" val="128244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Simulation Results: Additional Map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39</a:t>
            </a:fld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7B4DA67-2096-F912-226A-0175041C2BF2}"/>
              </a:ext>
            </a:extLst>
          </p:cNvPr>
          <p:cNvSpPr txBox="1"/>
          <p:nvPr/>
        </p:nvSpPr>
        <p:spPr>
          <a:xfrm>
            <a:off x="2100732" y="6023728"/>
            <a:ext cx="9278214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spc="55" dirty="0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Basic behaviors, obstacle avoidance and migratory urge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AAB35-6E5F-661F-9724-EB135D9D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69" y="3698281"/>
            <a:ext cx="7052862" cy="2387284"/>
          </a:xfrm>
          <a:prstGeom prst="rect">
            <a:avLst/>
          </a:prstGeom>
        </p:spPr>
      </p:pic>
      <p:pic>
        <p:nvPicPr>
          <p:cNvPr id="9" name="Picture 8" descr="A grey rectangular object with black and white shapes">
            <a:extLst>
              <a:ext uri="{FF2B5EF4-FFF2-40B4-BE49-F238E27FC236}">
                <a16:creationId xmlns:a16="http://schemas.microsoft.com/office/drawing/2014/main" id="{EC088F5A-2146-0CDA-4637-94ECBF3E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23" y="1291803"/>
            <a:ext cx="9893708" cy="25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4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173589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Reynolds Three Rules 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4</a:t>
            </a:fld>
            <a:endParaRPr/>
          </a:p>
        </p:txBody>
      </p:sp>
      <p:pic>
        <p:nvPicPr>
          <p:cNvPr id="4" name="Picture 3" descr="A green circle with blue and red triangles&#10;&#10;Description automatically generated">
            <a:extLst>
              <a:ext uri="{FF2B5EF4-FFF2-40B4-BE49-F238E27FC236}">
                <a16:creationId xmlns:a16="http://schemas.microsoft.com/office/drawing/2014/main" id="{F429B3F8-DF7A-669C-452A-D95D07F1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883" y="1980384"/>
            <a:ext cx="3770970" cy="3137140"/>
          </a:xfrm>
          <a:prstGeom prst="rect">
            <a:avLst/>
          </a:prstGeom>
        </p:spPr>
      </p:pic>
      <p:pic>
        <p:nvPicPr>
          <p:cNvPr id="6" name="Picture 5" descr="A green circle with many triangles&#10;&#10;Description automatically generated">
            <a:extLst>
              <a:ext uri="{FF2B5EF4-FFF2-40B4-BE49-F238E27FC236}">
                <a16:creationId xmlns:a16="http://schemas.microsoft.com/office/drawing/2014/main" id="{1D201405-69FB-9C85-9A2C-4105C84B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461" y="1995251"/>
            <a:ext cx="3736890" cy="3137139"/>
          </a:xfrm>
          <a:prstGeom prst="rect">
            <a:avLst/>
          </a:prstGeom>
        </p:spPr>
      </p:pic>
      <p:pic>
        <p:nvPicPr>
          <p:cNvPr id="7" name="Picture 6" descr="A green circle with blue and red triangles&#10;&#10;Description automatically generated">
            <a:extLst>
              <a:ext uri="{FF2B5EF4-FFF2-40B4-BE49-F238E27FC236}">
                <a16:creationId xmlns:a16="http://schemas.microsoft.com/office/drawing/2014/main" id="{C27D00B9-9F89-A464-D166-EB9531E4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58" y="1980752"/>
            <a:ext cx="3792954" cy="313714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32499A76-F617-B3B0-72D1-258F1D733B7D}"/>
              </a:ext>
            </a:extLst>
          </p:cNvPr>
          <p:cNvSpPr txBox="1"/>
          <p:nvPr/>
        </p:nvSpPr>
        <p:spPr>
          <a:xfrm>
            <a:off x="1469224" y="1403228"/>
            <a:ext cx="1385199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Cohesion</a:t>
            </a:r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F348C9-3350-3EF7-9D32-5FE1AC1A69DB}"/>
              </a:ext>
            </a:extLst>
          </p:cNvPr>
          <p:cNvSpPr txBox="1"/>
          <p:nvPr/>
        </p:nvSpPr>
        <p:spPr>
          <a:xfrm>
            <a:off x="5327452" y="1403228"/>
            <a:ext cx="1674566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Separation</a:t>
            </a:r>
            <a:endParaRPr lang="en-US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0753CEE-2521-8E87-F80C-8BAEEF8A3079}"/>
              </a:ext>
            </a:extLst>
          </p:cNvPr>
          <p:cNvSpPr txBox="1"/>
          <p:nvPr/>
        </p:nvSpPr>
        <p:spPr>
          <a:xfrm>
            <a:off x="9446111" y="1403228"/>
            <a:ext cx="1520237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Alignment</a:t>
            </a:r>
            <a:endParaRPr lang="en-US"/>
          </a:p>
        </p:txBody>
      </p:sp>
      <p:pic>
        <p:nvPicPr>
          <p:cNvPr id="10" name="Picture 9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F3B6D7D9-70DF-F6B0-A4BE-06FE95C25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249" y="5259762"/>
            <a:ext cx="2444188" cy="1132324"/>
          </a:xfrm>
          <a:prstGeom prst="rect">
            <a:avLst/>
          </a:prstGeom>
        </p:spPr>
      </p:pic>
      <p:pic>
        <p:nvPicPr>
          <p:cNvPr id="12" name="Picture 11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E5DEA4A4-1960-81A2-F4F0-BCD0F8F29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210" y="5261848"/>
            <a:ext cx="2328442" cy="1205318"/>
          </a:xfrm>
          <a:prstGeom prst="rect">
            <a:avLst/>
          </a:prstGeom>
        </p:spPr>
      </p:pic>
      <p:pic>
        <p:nvPicPr>
          <p:cNvPr id="14" name="Picture 13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C393065B-82CA-6ED2-8F7D-DB5212DE5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779" y="5258984"/>
            <a:ext cx="2174112" cy="11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44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918381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6370" y="3077452"/>
            <a:ext cx="3621838" cy="75084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4800" spc="55"/>
              <a:t>Future Work</a:t>
            </a:r>
            <a:endParaRPr lang="en-US" sz="4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40</a:t>
            </a:fld>
            <a:endParaRPr/>
          </a:p>
        </p:txBody>
      </p:sp>
      <p:pic>
        <p:nvPicPr>
          <p:cNvPr id="6" name="Picture 5" descr="A group of birds flying in the sky&#10;&#10;Description automatically generated">
            <a:extLst>
              <a:ext uri="{FF2B5EF4-FFF2-40B4-BE49-F238E27FC236}">
                <a16:creationId xmlns:a16="http://schemas.microsoft.com/office/drawing/2014/main" id="{488C8584-030E-F94B-D749-3648C96F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57" y="2127978"/>
            <a:ext cx="8661721" cy="57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38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173589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Future Work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41</a:t>
            </a:fld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9E393F9-37FF-DE09-8588-F195E241A60E}"/>
              </a:ext>
            </a:extLst>
          </p:cNvPr>
          <p:cNvSpPr txBox="1"/>
          <p:nvPr/>
        </p:nvSpPr>
        <p:spPr>
          <a:xfrm>
            <a:off x="842263" y="1055987"/>
            <a:ext cx="10673884" cy="1581267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latin typeface="Trebuchet MS"/>
                <a:ea typeface="+mn-lt"/>
                <a:cs typeface="+mn-lt"/>
              </a:rPr>
              <a:t>Inclusion of bug algorithm to enable the flock to solve mazes</a:t>
            </a:r>
          </a:p>
          <a:p>
            <a:pPr marL="812800" lvl="1" indent="-342900">
              <a:lnSpc>
                <a:spcPct val="150000"/>
              </a:lnSpc>
              <a:spcBef>
                <a:spcPts val="335"/>
              </a:spcBef>
              <a:buFont typeface="Courier New"/>
              <a:buChar char="o"/>
            </a:pPr>
            <a:r>
              <a:rPr lang="en-US" sz="2200" spc="55">
                <a:latin typeface="Trebuchet MS"/>
                <a:ea typeface="+mn-lt"/>
                <a:cs typeface="+mn-lt"/>
              </a:rPr>
              <a:t>Balances exploitation and exploration</a:t>
            </a:r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latin typeface="Trebuchet MS"/>
                <a:ea typeface="+mn-lt"/>
                <a:cs typeface="+mn-lt"/>
              </a:rPr>
              <a:t>Implementation on hardware – </a:t>
            </a:r>
            <a:r>
              <a:rPr lang="en-US" sz="2200" spc="55" err="1">
                <a:latin typeface="Trebuchet MS"/>
                <a:ea typeface="+mn-lt"/>
                <a:cs typeface="+mn-lt"/>
              </a:rPr>
              <a:t>Crazyflies</a:t>
            </a:r>
            <a:r>
              <a:rPr lang="en-US" sz="2200" spc="55">
                <a:latin typeface="Trebuchet MS"/>
                <a:ea typeface="+mn-lt"/>
                <a:cs typeface="+mn-lt"/>
              </a:rPr>
              <a:t> </a:t>
            </a:r>
            <a:r>
              <a:rPr lang="en-US" sz="2200" spc="55" err="1">
                <a:latin typeface="Trebuchet MS"/>
                <a:ea typeface="+mn-lt"/>
                <a:cs typeface="+mn-lt"/>
              </a:rPr>
              <a:t>hehehehe</a:t>
            </a:r>
            <a:r>
              <a:rPr lang="en-US" sz="2200" spc="55">
                <a:latin typeface="Trebuchet MS"/>
                <a:ea typeface="+mn-lt"/>
                <a:cs typeface="+mn-lt"/>
              </a:rPr>
              <a:t> </a:t>
            </a:r>
          </a:p>
        </p:txBody>
      </p:sp>
      <p:pic>
        <p:nvPicPr>
          <p:cNvPr id="10" name="Picture 9" descr="A group of birds flying in the sky&#10;&#10;Description automatically generated">
            <a:extLst>
              <a:ext uri="{FF2B5EF4-FFF2-40B4-BE49-F238E27FC236}">
                <a16:creationId xmlns:a16="http://schemas.microsoft.com/office/drawing/2014/main" id="{B08B5E2D-4349-0659-85E1-B6317052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40" y="2080844"/>
            <a:ext cx="8661721" cy="5773249"/>
          </a:xfrm>
          <a:prstGeom prst="rect">
            <a:avLst/>
          </a:prstGeom>
        </p:spPr>
      </p:pic>
      <p:pic>
        <p:nvPicPr>
          <p:cNvPr id="4" name="Picture 3" descr="Emoji Zomer Met Een · Gratis afbeelding op Pixabay">
            <a:extLst>
              <a:ext uri="{FF2B5EF4-FFF2-40B4-BE49-F238E27FC236}">
                <a16:creationId xmlns:a16="http://schemas.microsoft.com/office/drawing/2014/main" id="{95833D3B-0322-D88C-8126-AF9EBE14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51" y="1108907"/>
            <a:ext cx="1683779" cy="166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7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918381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71" y="3077452"/>
            <a:ext cx="2753737" cy="75084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spc="55"/>
              <a:t>Appendix</a:t>
            </a:r>
            <a:endParaRPr lang="en-US" sz="4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362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Convex Hull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43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0EFAC-8640-9C96-3071-E88EFD62C1AF}"/>
              </a:ext>
            </a:extLst>
          </p:cNvPr>
          <p:cNvSpPr txBox="1"/>
          <p:nvPr/>
        </p:nvSpPr>
        <p:spPr>
          <a:xfrm>
            <a:off x="895546" y="5809268"/>
            <a:ext cx="3511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F66CF837-01E2-6705-B1D9-427DBD071031}"/>
              </a:ext>
            </a:extLst>
          </p:cNvPr>
          <p:cNvSpPr txBox="1"/>
          <p:nvPr/>
        </p:nvSpPr>
        <p:spPr>
          <a:xfrm>
            <a:off x="5233882" y="5607337"/>
            <a:ext cx="2708235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spc="55">
                <a:solidFill>
                  <a:srgbClr val="22373A"/>
                </a:solidFill>
                <a:latin typeface="Trebuchet MS"/>
                <a:cs typeface="Calibri"/>
              </a:rPr>
              <a:t>Convex Hull</a:t>
            </a:r>
            <a:endParaRPr lang="en-US"/>
          </a:p>
        </p:txBody>
      </p:sp>
      <p:pic>
        <p:nvPicPr>
          <p:cNvPr id="8" name="Picture 7" descr="A diagram of a circle with red dots&#10;&#10;Description automatically generated">
            <a:extLst>
              <a:ext uri="{FF2B5EF4-FFF2-40B4-BE49-F238E27FC236}">
                <a16:creationId xmlns:a16="http://schemas.microsoft.com/office/drawing/2014/main" id="{29936733-68B9-5741-6371-01240363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980" y="1301988"/>
            <a:ext cx="5464629" cy="4100286"/>
          </a:xfrm>
          <a:prstGeom prst="rect">
            <a:avLst/>
          </a:prstGeom>
        </p:spPr>
      </p:pic>
      <p:pic>
        <p:nvPicPr>
          <p:cNvPr id="13" name="Picture 12" descr="A diagram of a triangle and a hexagon&#10;&#10;Description automatically generated">
            <a:extLst>
              <a:ext uri="{FF2B5EF4-FFF2-40B4-BE49-F238E27FC236}">
                <a16:creationId xmlns:a16="http://schemas.microsoft.com/office/drawing/2014/main" id="{149BC8F9-22DD-5EFF-AC9E-0DC4A814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29" y="1302657"/>
            <a:ext cx="5334000" cy="3998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B1A22E-1C88-35E0-A15B-4E5DAF1CF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73" y="1397775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80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Multi-Goal Aggregation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44</a:t>
            </a:fld>
            <a:endParaRPr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003BA6C1-B822-FEF4-FEC4-494F1760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98" y="1060583"/>
            <a:ext cx="2614989" cy="2583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69D27-8EB4-6844-C9F2-4896A0AA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63" y="1064260"/>
            <a:ext cx="2671173" cy="2648859"/>
          </a:xfrm>
          <a:prstGeom prst="rect">
            <a:avLst/>
          </a:prstGeom>
        </p:spPr>
      </p:pic>
      <p:pic>
        <p:nvPicPr>
          <p:cNvPr id="12" name="Picture 1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217A6D93-F0A5-7634-75A7-0F966E11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839" y="1075508"/>
            <a:ext cx="2676980" cy="2685145"/>
          </a:xfrm>
          <a:prstGeom prst="rect">
            <a:avLst/>
          </a:prstGeom>
        </p:spPr>
      </p:pic>
      <p:pic>
        <p:nvPicPr>
          <p:cNvPr id="13" name="Picture 12" descr="A colorful line drawing of a shooting star&#10;&#10;Description automatically generated">
            <a:extLst>
              <a:ext uri="{FF2B5EF4-FFF2-40B4-BE49-F238E27FC236}">
                <a16:creationId xmlns:a16="http://schemas.microsoft.com/office/drawing/2014/main" id="{B018D478-822B-2D7C-F6E3-B877687C8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195" y="3896723"/>
            <a:ext cx="2615758" cy="2627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1DCDA9-E1AD-E6D7-56CD-1E6C5E591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953" y="3897085"/>
            <a:ext cx="2663881" cy="2656114"/>
          </a:xfrm>
          <a:prstGeom prst="rect">
            <a:avLst/>
          </a:prstGeom>
        </p:spPr>
      </p:pic>
      <p:pic>
        <p:nvPicPr>
          <p:cNvPr id="17" name="Picture 16" descr="A colorful lines on a gray background&#10;&#10;Description automatically generated">
            <a:extLst>
              <a:ext uri="{FF2B5EF4-FFF2-40B4-BE49-F238E27FC236}">
                <a16:creationId xmlns:a16="http://schemas.microsoft.com/office/drawing/2014/main" id="{F9ADC01A-B7D9-4B08-5DB7-1F6C26CA8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815" y="3933371"/>
            <a:ext cx="2616658" cy="26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173589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Reynolds Three Rules 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5</a:t>
            </a:fld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2499A76-F617-B3B0-72D1-258F1D733B7D}"/>
              </a:ext>
            </a:extLst>
          </p:cNvPr>
          <p:cNvSpPr txBox="1"/>
          <p:nvPr/>
        </p:nvSpPr>
        <p:spPr>
          <a:xfrm>
            <a:off x="1469224" y="1403228"/>
            <a:ext cx="1385199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Cohesion</a:t>
            </a:r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F348C9-3350-3EF7-9D32-5FE1AC1A69DB}"/>
              </a:ext>
            </a:extLst>
          </p:cNvPr>
          <p:cNvSpPr txBox="1"/>
          <p:nvPr/>
        </p:nvSpPr>
        <p:spPr>
          <a:xfrm>
            <a:off x="5327452" y="1403228"/>
            <a:ext cx="1674566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Separation</a:t>
            </a:r>
            <a:endParaRPr lang="en-US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0753CEE-2521-8E87-F80C-8BAEEF8A3079}"/>
              </a:ext>
            </a:extLst>
          </p:cNvPr>
          <p:cNvSpPr txBox="1"/>
          <p:nvPr/>
        </p:nvSpPr>
        <p:spPr>
          <a:xfrm>
            <a:off x="9446111" y="1403228"/>
            <a:ext cx="1520237" cy="49629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Alignment</a:t>
            </a:r>
            <a:endParaRPr lang="en-US"/>
          </a:p>
        </p:txBody>
      </p:sp>
      <p:pic>
        <p:nvPicPr>
          <p:cNvPr id="4" name="Picture 3" descr="A green circle with blue dots&#10;&#10;Description automatically generated">
            <a:extLst>
              <a:ext uri="{FF2B5EF4-FFF2-40B4-BE49-F238E27FC236}">
                <a16:creationId xmlns:a16="http://schemas.microsoft.com/office/drawing/2014/main" id="{38F1ADDE-6D67-D8DB-DE12-0677FB822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2247406"/>
            <a:ext cx="4114800" cy="4114800"/>
          </a:xfrm>
          <a:prstGeom prst="rect">
            <a:avLst/>
          </a:prstGeom>
        </p:spPr>
      </p:pic>
      <p:pic>
        <p:nvPicPr>
          <p:cNvPr id="6" name="Picture 5" descr="A green flower with blue dots&#10;&#10;Description automatically generated">
            <a:extLst>
              <a:ext uri="{FF2B5EF4-FFF2-40B4-BE49-F238E27FC236}">
                <a16:creationId xmlns:a16="http://schemas.microsoft.com/office/drawing/2014/main" id="{9DC07F54-3A03-5EFA-40DC-A7B59A33A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07" y="2247405"/>
            <a:ext cx="4114800" cy="4114800"/>
          </a:xfrm>
          <a:prstGeom prst="rect">
            <a:avLst/>
          </a:prstGeom>
        </p:spPr>
      </p:pic>
      <p:pic>
        <p:nvPicPr>
          <p:cNvPr id="7" name="Picture 6" descr="A green and blue circle with blue dots&#10;&#10;Description automatically generated">
            <a:extLst>
              <a:ext uri="{FF2B5EF4-FFF2-40B4-BE49-F238E27FC236}">
                <a16:creationId xmlns:a16="http://schemas.microsoft.com/office/drawing/2014/main" id="{08F3EFE7-67EB-3848-5D44-4E8FE44F0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9" y="2247406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9896"/>
            <a:ext cx="12192000" cy="6918381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3322" y="2514626"/>
            <a:ext cx="5531661" cy="75084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4800" spc="55"/>
              <a:t>Local Neighborhood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6</a:t>
            </a:fld>
            <a:endParaRPr/>
          </a:p>
        </p:txBody>
      </p:sp>
      <p:pic>
        <p:nvPicPr>
          <p:cNvPr id="7" name="Picture 6" descr="A flock of birds flying in the sky&#10;&#10;Description automatically generated">
            <a:extLst>
              <a:ext uri="{FF2B5EF4-FFF2-40B4-BE49-F238E27FC236}">
                <a16:creationId xmlns:a16="http://schemas.microsoft.com/office/drawing/2014/main" id="{24F28C49-BA8E-45DD-497D-1D3BE1858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3" y="-3958"/>
            <a:ext cx="4623459" cy="69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9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173589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Local Neighborhood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7</a:t>
            </a:fld>
            <a:endParaRPr/>
          </a:p>
        </p:txBody>
      </p:sp>
      <p:pic>
        <p:nvPicPr>
          <p:cNvPr id="8" name="Picture 7" descr="A graph of a neighborhood visualization&#10;&#10;Description automatically generated">
            <a:extLst>
              <a:ext uri="{FF2B5EF4-FFF2-40B4-BE49-F238E27FC236}">
                <a16:creationId xmlns:a16="http://schemas.microsoft.com/office/drawing/2014/main" id="{AADA2E79-EAAF-1612-6266-7DBF68FB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0" y="936040"/>
            <a:ext cx="5432280" cy="5581290"/>
          </a:xfrm>
          <a:prstGeom prst="rect">
            <a:avLst/>
          </a:prstGeom>
        </p:spPr>
      </p:pic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5D2540C9-EEE8-E6DD-4698-5FF8AC81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364" y="943413"/>
            <a:ext cx="5542728" cy="55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Effect of Local Neighborhood (</a:t>
            </a:r>
            <a:r>
              <a:rPr lang="en-US" spc="5" err="1"/>
              <a:t>FoV</a:t>
            </a:r>
            <a:r>
              <a:rPr lang="en-US" spc="5"/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8</a:t>
            </a:fld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D6ACB264-E215-14BB-2514-2EC4284A6F82}"/>
              </a:ext>
            </a:extLst>
          </p:cNvPr>
          <p:cNvSpPr txBox="1"/>
          <p:nvPr/>
        </p:nvSpPr>
        <p:spPr>
          <a:xfrm>
            <a:off x="832617" y="959532"/>
            <a:ext cx="11397300" cy="1034963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A large </a:t>
            </a:r>
            <a:r>
              <a:rPr lang="en-US" sz="2200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FoV</a:t>
            </a: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 results in circular/elliptical clusters like buffaloes. </a:t>
            </a:r>
            <a:endParaRPr lang="en-US"/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A reduced </a:t>
            </a:r>
            <a:r>
              <a:rPr lang="en-US" sz="2200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FoV</a:t>
            </a: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 produces a streamlined flocking pattern, like bird movements</a:t>
            </a:r>
          </a:p>
        </p:txBody>
      </p:sp>
      <p:pic>
        <p:nvPicPr>
          <p:cNvPr id="6" name="Picture 5" descr="A group of colored wires&#10;&#10;Description automatically generated">
            <a:extLst>
              <a:ext uri="{FF2B5EF4-FFF2-40B4-BE49-F238E27FC236}">
                <a16:creationId xmlns:a16="http://schemas.microsoft.com/office/drawing/2014/main" id="{8107B9B9-F18E-16E6-22C4-790F184C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48" y="2422967"/>
            <a:ext cx="3608187" cy="3603584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D066EA82-D476-3387-C74D-272423299F8F}"/>
              </a:ext>
            </a:extLst>
          </p:cNvPr>
          <p:cNvSpPr txBox="1"/>
          <p:nvPr/>
        </p:nvSpPr>
        <p:spPr>
          <a:xfrm>
            <a:off x="2236737" y="6021451"/>
            <a:ext cx="3897556" cy="53970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400" b="1" spc="55">
                <a:solidFill>
                  <a:srgbClr val="202124"/>
                </a:solidFill>
                <a:latin typeface="Calibri"/>
                <a:ea typeface="Calibri"/>
                <a:cs typeface="Calibri"/>
              </a:rPr>
              <a:t> 360</a:t>
            </a:r>
            <a:r>
              <a:rPr lang="en-US" sz="2400" b="1" spc="55">
                <a:solidFill>
                  <a:srgbClr val="202124"/>
                </a:solidFill>
                <a:ea typeface="+mn-lt"/>
                <a:cs typeface="+mn-lt"/>
              </a:rPr>
              <a:t> degrees.°</a:t>
            </a: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 </a:t>
            </a:r>
            <a:r>
              <a:rPr lang="en-US" sz="2200" b="1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FoV</a:t>
            </a:r>
            <a:endParaRPr lang="en-US" err="1">
              <a:ea typeface="Calibri"/>
              <a:cs typeface="Calibri"/>
            </a:endParaRPr>
          </a:p>
        </p:txBody>
      </p:sp>
      <p:pic>
        <p:nvPicPr>
          <p:cNvPr id="7" name="Picture 6" descr="Aerial view of large herd of African buffalo - Stock Image - F021/2742 -  Science Photo Library">
            <a:extLst>
              <a:ext uri="{FF2B5EF4-FFF2-40B4-BE49-F238E27FC236}">
                <a16:creationId xmlns:a16="http://schemas.microsoft.com/office/drawing/2014/main" id="{AA938695-8392-5D95-BC5F-9F33F1BB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478" y="2436002"/>
            <a:ext cx="5335979" cy="3569371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FF3DC750-65B8-EB89-FCCD-FE6322200819}"/>
              </a:ext>
            </a:extLst>
          </p:cNvPr>
          <p:cNvSpPr txBox="1"/>
          <p:nvPr/>
        </p:nvSpPr>
        <p:spPr>
          <a:xfrm>
            <a:off x="7036346" y="6061035"/>
            <a:ext cx="3897556" cy="53970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400" b="1" spc="55">
                <a:solidFill>
                  <a:srgbClr val="202124"/>
                </a:solidFill>
                <a:latin typeface="Calibri"/>
                <a:ea typeface="Calibri"/>
                <a:cs typeface="Calibri"/>
              </a:rPr>
              <a:t>300 to 360</a:t>
            </a:r>
            <a:r>
              <a:rPr lang="en-US" sz="2400" b="1" spc="55">
                <a:solidFill>
                  <a:srgbClr val="202124"/>
                </a:solidFill>
                <a:ea typeface="+mn-lt"/>
                <a:cs typeface="+mn-lt"/>
              </a:rPr>
              <a:t> degrees.°</a:t>
            </a: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 </a:t>
            </a:r>
            <a:r>
              <a:rPr lang="en-US" sz="2200" b="1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FoV</a:t>
            </a:r>
            <a:endParaRPr lang="en-US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99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72" y="87325"/>
            <a:ext cx="8333137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5"/>
              <a:t>Effect of Local Neighborhood (</a:t>
            </a:r>
            <a:r>
              <a:rPr lang="en-US" spc="5" err="1"/>
              <a:t>FoV</a:t>
            </a:r>
            <a:r>
              <a:rPr lang="en-US" spc="5"/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9</a:t>
            </a:fld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D6ACB264-E215-14BB-2514-2EC4284A6F82}"/>
              </a:ext>
            </a:extLst>
          </p:cNvPr>
          <p:cNvSpPr txBox="1"/>
          <p:nvPr/>
        </p:nvSpPr>
        <p:spPr>
          <a:xfrm>
            <a:off x="832617" y="959532"/>
            <a:ext cx="11397300" cy="1034963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A large </a:t>
            </a:r>
            <a:r>
              <a:rPr lang="en-US" sz="2200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FoV</a:t>
            </a: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 results in circular/elliptical clusters</a:t>
            </a:r>
            <a:endParaRPr lang="en-US"/>
          </a:p>
          <a:p>
            <a:pPr marL="355600" indent="-342900">
              <a:lnSpc>
                <a:spcPct val="150000"/>
              </a:lnSpc>
              <a:spcBef>
                <a:spcPts val="335"/>
              </a:spcBef>
              <a:buFont typeface="Arial"/>
              <a:buChar char="•"/>
            </a:pP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A reduced </a:t>
            </a:r>
            <a:r>
              <a:rPr lang="en-US" sz="2200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FoV</a:t>
            </a:r>
            <a:r>
              <a:rPr lang="en-US" sz="2200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 produces a streamlined flocking pattern, like bird movements</a:t>
            </a:r>
          </a:p>
        </p:txBody>
      </p:sp>
      <p:pic>
        <p:nvPicPr>
          <p:cNvPr id="4" name="Picture 3" descr="A group of colored lines with dots&#10;&#10;Description automatically generated">
            <a:extLst>
              <a:ext uri="{FF2B5EF4-FFF2-40B4-BE49-F238E27FC236}">
                <a16:creationId xmlns:a16="http://schemas.microsoft.com/office/drawing/2014/main" id="{C3929819-9896-5DE0-035D-B1558269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62" y="2422968"/>
            <a:ext cx="3613230" cy="3603584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D066EA82-D476-3387-C74D-272423299F8F}"/>
              </a:ext>
            </a:extLst>
          </p:cNvPr>
          <p:cNvSpPr txBox="1"/>
          <p:nvPr/>
        </p:nvSpPr>
        <p:spPr>
          <a:xfrm>
            <a:off x="2781022" y="6100620"/>
            <a:ext cx="1433427" cy="53970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270</a:t>
            </a:r>
            <a:r>
              <a:rPr lang="en-US" sz="2200" b="1" spc="55">
                <a:solidFill>
                  <a:srgbClr val="22373A"/>
                </a:solidFill>
                <a:latin typeface="Trebuchet MS"/>
                <a:ea typeface="+mn-lt"/>
                <a:cs typeface="+mn-lt"/>
              </a:rPr>
              <a:t> </a:t>
            </a:r>
            <a:r>
              <a:rPr lang="en-US" sz="2400" b="1" spc="55">
                <a:solidFill>
                  <a:srgbClr val="202124"/>
                </a:solidFill>
                <a:latin typeface="Calibri"/>
                <a:ea typeface="+mn-lt"/>
                <a:cs typeface="+mn-lt"/>
              </a:rPr>
              <a:t>°</a:t>
            </a: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 FoV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E6C3275-0348-AFA8-5D69-B773F3993460}"/>
              </a:ext>
            </a:extLst>
          </p:cNvPr>
          <p:cNvSpPr txBox="1"/>
          <p:nvPr/>
        </p:nvSpPr>
        <p:spPr>
          <a:xfrm>
            <a:off x="7931756" y="6100619"/>
            <a:ext cx="1433427" cy="539700"/>
          </a:xfrm>
          <a:prstGeom prst="rect">
            <a:avLst/>
          </a:prstGeom>
        </p:spPr>
        <p:txBody>
          <a:bodyPr vert="horz" wrap="square" lIns="0" tIns="42545" rIns="0" bIns="0" rtlCol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335"/>
              </a:spcBef>
            </a:pPr>
            <a:r>
              <a:rPr lang="en-US" sz="2400" b="1" spc="55">
                <a:solidFill>
                  <a:srgbClr val="202124"/>
                </a:solidFill>
                <a:ea typeface="+mn-lt"/>
                <a:cs typeface="+mn-lt"/>
              </a:rPr>
              <a:t>135°</a:t>
            </a:r>
            <a:r>
              <a:rPr lang="en-US" sz="2200" b="1" spc="55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 </a:t>
            </a:r>
            <a:r>
              <a:rPr lang="en-US" sz="2200" b="1" spc="55" err="1">
                <a:solidFill>
                  <a:srgbClr val="22373A"/>
                </a:solidFill>
                <a:latin typeface="Trebuchet MS"/>
                <a:ea typeface="Calibri"/>
                <a:cs typeface="Calibri"/>
              </a:rPr>
              <a:t>FoV</a:t>
            </a:r>
            <a:endParaRPr lang="en-US" err="1">
              <a:ea typeface="Calibri"/>
              <a:cs typeface="Calibri"/>
            </a:endParaRPr>
          </a:p>
        </p:txBody>
      </p:sp>
      <p:pic>
        <p:nvPicPr>
          <p:cNvPr id="7" name="Picture 6" descr="19,200+ Bird Flying Top View Stock Photos, Pictures &amp; Royalty-Free Images -  iStock | Bird top view">
            <a:extLst>
              <a:ext uri="{FF2B5EF4-FFF2-40B4-BE49-F238E27FC236}">
                <a16:creationId xmlns:a16="http://schemas.microsoft.com/office/drawing/2014/main" id="{A4AC8D6F-243D-0456-9442-1D252337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3" y="2411364"/>
            <a:ext cx="5467557" cy="36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870</Words>
  <Application>Microsoft Office PowerPoint</Application>
  <PresentationFormat>Widescreen</PresentationFormat>
  <Paragraphs>187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STXingkai</vt:lpstr>
      <vt:lpstr>Arial</vt:lpstr>
      <vt:lpstr>Arial,Sans-Serif</vt:lpstr>
      <vt:lpstr>Calibri</vt:lpstr>
      <vt:lpstr>Courier New</vt:lpstr>
      <vt:lpstr>Rockwell</vt:lpstr>
      <vt:lpstr>Trebuchet MS</vt:lpstr>
      <vt:lpstr>Office Theme</vt:lpstr>
      <vt:lpstr>Controlling a Swarm of Robots in a Simulator Stage using Reynolds Rules </vt:lpstr>
      <vt:lpstr>Introduction: Reynold's Rules</vt:lpstr>
      <vt:lpstr>Basic Behaviors</vt:lpstr>
      <vt:lpstr>Reynolds Three Rules </vt:lpstr>
      <vt:lpstr>Reynolds Three Rules </vt:lpstr>
      <vt:lpstr>Local Neighborhood</vt:lpstr>
      <vt:lpstr>Local Neighborhood</vt:lpstr>
      <vt:lpstr>Effect of Local Neighborhood (FoV)</vt:lpstr>
      <vt:lpstr>Effect of Local Neighborhood (FoV)</vt:lpstr>
      <vt:lpstr>Obstacle Avoidance</vt:lpstr>
      <vt:lpstr>Obstacle Avoidance: Steer-To-Avoid</vt:lpstr>
      <vt:lpstr>Obstacle Avoidance: Steer-To-Avoid</vt:lpstr>
      <vt:lpstr>Obstacle Avoidance: Comparison</vt:lpstr>
      <vt:lpstr>Obstacle Avoidance: Potential Field</vt:lpstr>
      <vt:lpstr>Obstacle Avoidance: Potential Field</vt:lpstr>
      <vt:lpstr>Obstacle Avoidance: Potential Field</vt:lpstr>
      <vt:lpstr>Obstacle Avoidance: Comparison</vt:lpstr>
      <vt:lpstr>Obstacle Avoidance: Comparison</vt:lpstr>
      <vt:lpstr>Effect of Increment Angle of Steer-to-avoid</vt:lpstr>
      <vt:lpstr>Arrival </vt:lpstr>
      <vt:lpstr>Arrival</vt:lpstr>
      <vt:lpstr>Arrival</vt:lpstr>
      <vt:lpstr>Arrival: Leader Selection</vt:lpstr>
      <vt:lpstr>Arrival: Dynamic Leadership</vt:lpstr>
      <vt:lpstr>Effect of No. Of Leaders</vt:lpstr>
      <vt:lpstr>Effect of No. Of Leaders</vt:lpstr>
      <vt:lpstr>Prioritized  Acceleration  Allocation</vt:lpstr>
      <vt:lpstr>Prioritized Acceleration Allocation </vt:lpstr>
      <vt:lpstr>Prioritized Acceleration</vt:lpstr>
      <vt:lpstr>Software  Architecture </vt:lpstr>
      <vt:lpstr>Software Architecture</vt:lpstr>
      <vt:lpstr>Results</vt:lpstr>
      <vt:lpstr>Simulation Results: Map A</vt:lpstr>
      <vt:lpstr>Simulation Results</vt:lpstr>
      <vt:lpstr>Simulation Results: Map B</vt:lpstr>
      <vt:lpstr>Simulation Results: Map C</vt:lpstr>
      <vt:lpstr>Simulation Results: Map D</vt:lpstr>
      <vt:lpstr>PowerPoint Presentation</vt:lpstr>
      <vt:lpstr>Simulation Results: Additional Map</vt:lpstr>
      <vt:lpstr>Future Work</vt:lpstr>
      <vt:lpstr>Future Work</vt:lpstr>
      <vt:lpstr>Appendix</vt:lpstr>
      <vt:lpstr>Convex Hull</vt:lpstr>
      <vt:lpstr>Multi-Goal Aggregation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Naslov</dc:title>
  <dc:creator>Ana Šelek</dc:creator>
  <cp:lastModifiedBy>Joseph Adeola</cp:lastModifiedBy>
  <cp:revision>4</cp:revision>
  <dcterms:created xsi:type="dcterms:W3CDTF">2023-12-06T18:33:44Z</dcterms:created>
  <dcterms:modified xsi:type="dcterms:W3CDTF">2024-03-02T15:14:29Z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2023-12-06T00:00:00Z</vt:filetime>
  </property>
</Properties>
</file>